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7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7B8C"/>
    <a:srgbClr val="48A6BC"/>
    <a:srgbClr val="85C3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7049" autoAdjust="0"/>
  </p:normalViewPr>
  <p:slideViewPr>
    <p:cSldViewPr snapToGrid="0">
      <p:cViewPr varScale="1">
        <p:scale>
          <a:sx n="56" d="100"/>
          <a:sy n="56" d="100"/>
        </p:scale>
        <p:origin x="730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0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94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057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028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343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416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77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46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5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2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786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3EE3A-6D60-43FB-BABA-2BE56D766B63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50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svg"/><Relationship Id="rId7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github.com/gerila/curemate.wiki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4944.tistory.com/16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aitwill.tistory.com/4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sv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image" Target="../media/image7.sv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7" y="-523864"/>
            <a:ext cx="12128106" cy="790572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299805" y="632805"/>
            <a:ext cx="5592390" cy="5592390"/>
          </a:xfrm>
          <a:prstGeom prst="ellipse">
            <a:avLst/>
          </a:prstGeom>
          <a:solidFill>
            <a:schemeClr val="bg1"/>
          </a:solidFill>
          <a:ln w="1270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5C3D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11210" y="1891010"/>
            <a:ext cx="476957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000" dirty="0">
                <a:solidFill>
                  <a:srgbClr val="347B8C"/>
                </a:solidFill>
                <a:latin typeface="Arial Black" panose="020B0A04020102020204" pitchFamily="34" charset="0"/>
              </a:rPr>
              <a:t>R Crawling</a:t>
            </a:r>
            <a:endParaRPr lang="en-US" altLang="ko-KR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12873" y="3429000"/>
            <a:ext cx="3166251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dirty="0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20121085 </a:t>
            </a:r>
            <a:r>
              <a:rPr lang="ko-KR" altLang="en-US" sz="3000" dirty="0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임동욱</a:t>
            </a:r>
            <a:endParaRPr lang="en-US" altLang="ko-KR" sz="3000" dirty="0">
              <a:ln w="0"/>
              <a:solidFill>
                <a:srgbClr val="347B8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ko-KR" sz="3000" b="0" cap="none" spc="0" dirty="0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20120278 </a:t>
            </a:r>
            <a:r>
              <a:rPr lang="ko-KR" altLang="en-US" sz="3000" b="0" cap="none" spc="0" dirty="0" err="1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김언찬</a:t>
            </a:r>
            <a:endParaRPr lang="en-US" altLang="ko-KR" sz="3000" b="0" cap="none" spc="0" dirty="0">
              <a:ln w="0"/>
              <a:solidFill>
                <a:srgbClr val="347B8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ko-KR" sz="3000" dirty="0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20120136 </a:t>
            </a:r>
            <a:r>
              <a:rPr lang="ko-KR" altLang="en-US" sz="3000" dirty="0" err="1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김기연</a:t>
            </a:r>
            <a:endParaRPr lang="en-US" altLang="ko-KR" sz="3000" dirty="0">
              <a:ln w="0"/>
              <a:solidFill>
                <a:srgbClr val="347B8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ko-KR" sz="3000" dirty="0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20120463 </a:t>
            </a:r>
            <a:r>
              <a:rPr lang="ko-KR" altLang="en-US" sz="3000" dirty="0" err="1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노상현</a:t>
            </a:r>
            <a:endParaRPr lang="en-US" altLang="ko-KR" sz="3000" dirty="0">
              <a:ln w="0"/>
              <a:solidFill>
                <a:srgbClr val="347B8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0100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다운로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42" y="1885115"/>
            <a:ext cx="6882066" cy="3476877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74" name="직사각형 73"/>
          <p:cNvSpPr/>
          <p:nvPr/>
        </p:nvSpPr>
        <p:spPr>
          <a:xfrm>
            <a:off x="2108916" y="2906136"/>
            <a:ext cx="1008919" cy="102870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>
            <a:off x="2323905" y="2950537"/>
            <a:ext cx="793930" cy="419604"/>
            <a:chOff x="8613130" y="5922337"/>
            <a:chExt cx="873323" cy="461564"/>
          </a:xfrm>
        </p:grpSpPr>
        <p:sp>
          <p:nvSpPr>
            <p:cNvPr id="76" name="TextBox 75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77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t="10447" r="24599" b="10998"/>
          <a:stretch/>
        </p:blipFill>
        <p:spPr>
          <a:xfrm>
            <a:off x="4719395" y="2415247"/>
            <a:ext cx="933653" cy="950254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4885851" y="3035141"/>
            <a:ext cx="1534394" cy="707697"/>
            <a:chOff x="8236333" y="6090848"/>
            <a:chExt cx="1534394" cy="707697"/>
          </a:xfrm>
        </p:grpSpPr>
        <p:sp>
          <p:nvSpPr>
            <p:cNvPr id="79" name="TextBox 78"/>
            <p:cNvSpPr txBox="1"/>
            <p:nvPr/>
          </p:nvSpPr>
          <p:spPr>
            <a:xfrm>
              <a:off x="8236333" y="6429213"/>
              <a:ext cx="15343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Double click!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80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6566" y="6090848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1" name="그림 8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589" y="2239425"/>
            <a:ext cx="2548393" cy="1591431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82" name="타원 81"/>
          <p:cNvSpPr/>
          <p:nvPr/>
        </p:nvSpPr>
        <p:spPr>
          <a:xfrm>
            <a:off x="6292746" y="2095534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8205760" y="3721499"/>
            <a:ext cx="848879" cy="335757"/>
            <a:chOff x="8613130" y="5910614"/>
            <a:chExt cx="933767" cy="369332"/>
          </a:xfrm>
        </p:grpSpPr>
        <p:sp>
          <p:nvSpPr>
            <p:cNvPr id="84" name="TextBox 83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85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Box 85"/>
          <p:cNvSpPr txBox="1"/>
          <p:nvPr/>
        </p:nvSpPr>
        <p:spPr>
          <a:xfrm>
            <a:off x="6243958" y="209553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18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38" y="2238391"/>
            <a:ext cx="2548393" cy="1581761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88" name="타원 87"/>
          <p:cNvSpPr/>
          <p:nvPr/>
        </p:nvSpPr>
        <p:spPr>
          <a:xfrm>
            <a:off x="9017795" y="2089665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10967164" y="3713992"/>
            <a:ext cx="848879" cy="335757"/>
            <a:chOff x="8613130" y="5910614"/>
            <a:chExt cx="933767" cy="369332"/>
          </a:xfrm>
        </p:grpSpPr>
        <p:sp>
          <p:nvSpPr>
            <p:cNvPr id="90" name="TextBox 89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91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2" name="TextBox 91"/>
          <p:cNvSpPr txBox="1"/>
          <p:nvPr/>
        </p:nvSpPr>
        <p:spPr>
          <a:xfrm>
            <a:off x="8969007" y="208966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19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259417" y="1751173"/>
            <a:ext cx="291356" cy="291356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27803" y="175854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17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8" y="4396960"/>
            <a:ext cx="2548393" cy="157441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96" name="타원 95"/>
          <p:cNvSpPr/>
          <p:nvPr/>
        </p:nvSpPr>
        <p:spPr>
          <a:xfrm>
            <a:off x="3295355" y="4244563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5244724" y="5868890"/>
            <a:ext cx="848879" cy="335757"/>
            <a:chOff x="8613130" y="5910614"/>
            <a:chExt cx="933767" cy="369332"/>
          </a:xfrm>
        </p:grpSpPr>
        <p:sp>
          <p:nvSpPr>
            <p:cNvPr id="98" name="TextBox 97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99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0" name="TextBox 99"/>
          <p:cNvSpPr txBox="1"/>
          <p:nvPr/>
        </p:nvSpPr>
        <p:spPr>
          <a:xfrm>
            <a:off x="3246567" y="42445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20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72" y="4358871"/>
            <a:ext cx="2548393" cy="157441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102" name="타원 101"/>
          <p:cNvSpPr/>
          <p:nvPr/>
        </p:nvSpPr>
        <p:spPr>
          <a:xfrm>
            <a:off x="6162729" y="4206474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8112098" y="5830801"/>
            <a:ext cx="848879" cy="335757"/>
            <a:chOff x="8613130" y="5910614"/>
            <a:chExt cx="933767" cy="369332"/>
          </a:xfrm>
        </p:grpSpPr>
        <p:sp>
          <p:nvSpPr>
            <p:cNvPr id="104" name="TextBox 103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05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" name="TextBox 105"/>
          <p:cNvSpPr txBox="1"/>
          <p:nvPr/>
        </p:nvSpPr>
        <p:spPr>
          <a:xfrm>
            <a:off x="6113941" y="420647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21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900" y="4337754"/>
            <a:ext cx="2548393" cy="1572562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108" name="타원 107"/>
          <p:cNvSpPr/>
          <p:nvPr/>
        </p:nvSpPr>
        <p:spPr>
          <a:xfrm>
            <a:off x="9032057" y="4184429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10981426" y="5808756"/>
            <a:ext cx="848879" cy="335757"/>
            <a:chOff x="8613130" y="5910614"/>
            <a:chExt cx="933767" cy="369332"/>
          </a:xfrm>
        </p:grpSpPr>
        <p:sp>
          <p:nvSpPr>
            <p:cNvPr id="110" name="TextBox 109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11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" name="TextBox 111"/>
          <p:cNvSpPr txBox="1"/>
          <p:nvPr/>
        </p:nvSpPr>
        <p:spPr>
          <a:xfrm>
            <a:off x="8983269" y="418442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22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722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2" y="1923504"/>
            <a:ext cx="8327300" cy="4467250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8846318" y="2754462"/>
            <a:ext cx="2978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47B8C"/>
                </a:solidFill>
              </a:rPr>
              <a:t>R-studio </a:t>
            </a:r>
            <a:r>
              <a:rPr lang="ko-KR" altLang="en-US" sz="2400" b="1" dirty="0">
                <a:solidFill>
                  <a:srgbClr val="347B8C"/>
                </a:solidFill>
              </a:rPr>
              <a:t>설치 완료</a:t>
            </a:r>
            <a:r>
              <a:rPr lang="en-US" altLang="ko-KR" sz="2400" b="1" dirty="0">
                <a:solidFill>
                  <a:srgbClr val="347B8C"/>
                </a:solidFill>
              </a:rPr>
              <a:t>!</a:t>
            </a:r>
            <a:endParaRPr lang="ko-KR" altLang="en-US" sz="2400" b="1" dirty="0">
              <a:solidFill>
                <a:srgbClr val="347B8C"/>
              </a:solidFill>
            </a:endParaRPr>
          </a:p>
        </p:txBody>
      </p:sp>
      <p:sp>
        <p:nvSpPr>
          <p:cNvPr id="6" name="폭발: 8pt 5"/>
          <p:cNvSpPr/>
          <p:nvPr/>
        </p:nvSpPr>
        <p:spPr>
          <a:xfrm>
            <a:off x="9599343" y="3420908"/>
            <a:ext cx="1472650" cy="1472650"/>
          </a:xfrm>
          <a:prstGeom prst="irregularSeal1">
            <a:avLst/>
          </a:prstGeom>
          <a:noFill/>
          <a:ln w="38100">
            <a:solidFill>
              <a:srgbClr val="85C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992465" y="3912078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47B8C"/>
                </a:solidFill>
              </a:rPr>
              <a:t>But</a:t>
            </a:r>
            <a:endParaRPr lang="ko-KR" altLang="en-US" sz="2400" b="1" dirty="0">
              <a:solidFill>
                <a:srgbClr val="347B8C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03695" y="5098339"/>
            <a:ext cx="2558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47B8C"/>
                </a:solidFill>
              </a:rPr>
              <a:t>한글 사용가능</a:t>
            </a:r>
            <a:r>
              <a:rPr lang="en-US" altLang="ko-KR" sz="2400" b="1" dirty="0">
                <a:solidFill>
                  <a:srgbClr val="347B8C"/>
                </a:solidFill>
              </a:rPr>
              <a:t>???</a:t>
            </a:r>
            <a:endParaRPr lang="ko-KR" altLang="en-US" sz="2400" b="1" dirty="0">
              <a:solidFill>
                <a:srgbClr val="347B8C"/>
              </a:solidFill>
            </a:endParaRPr>
          </a:p>
        </p:txBody>
      </p:sp>
      <p:pic>
        <p:nvPicPr>
          <p:cNvPr id="14" name="그래픽 13" descr="다운로드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8500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다운로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13" y="2631396"/>
            <a:ext cx="8327300" cy="3140379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2415975" y="2906036"/>
            <a:ext cx="1220794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93989" y="3166295"/>
            <a:ext cx="689106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384120" y="3959466"/>
            <a:ext cx="1342873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487459" y="4312868"/>
            <a:ext cx="917201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69723" y="1837033"/>
            <a:ext cx="10357080" cy="461665"/>
          </a:xfrm>
          <a:prstGeom prst="rect">
            <a:avLst/>
          </a:prstGeom>
          <a:noFill/>
          <a:ln w="25400">
            <a:solidFill>
              <a:srgbClr val="347B8C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b="1" dirty="0">
                <a:solidFill>
                  <a:srgbClr val="347B8C"/>
                </a:solidFill>
              </a:rPr>
              <a:t>작성할 때는 문제 없지만 스크립트 파일을 불러올 때 한글 깨짐 현상 발생</a:t>
            </a:r>
            <a:r>
              <a:rPr lang="en-US" altLang="ko-KR" sz="2400" b="1" dirty="0">
                <a:solidFill>
                  <a:srgbClr val="347B8C"/>
                </a:solidFill>
              </a:rPr>
              <a:t>!</a:t>
            </a:r>
            <a:endParaRPr lang="ko-KR" altLang="en-US" sz="2400" b="1" dirty="0">
              <a:solidFill>
                <a:srgbClr val="347B8C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61644" y="5923108"/>
            <a:ext cx="4506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47B8C"/>
                </a:solidFill>
              </a:rPr>
              <a:t>&gt; </a:t>
            </a:r>
            <a:r>
              <a:rPr lang="ko-KR" altLang="en-US" sz="2400" b="1" dirty="0">
                <a:solidFill>
                  <a:srgbClr val="347B8C"/>
                </a:solidFill>
              </a:rPr>
              <a:t>한글이 깨지지 않게 하려면</a:t>
            </a:r>
            <a:r>
              <a:rPr lang="en-US" altLang="ko-KR" sz="2400" b="1" dirty="0">
                <a:solidFill>
                  <a:srgbClr val="347B8C"/>
                </a:solidFill>
              </a:rPr>
              <a:t>??</a:t>
            </a:r>
            <a:endParaRPr lang="ko-KR" altLang="en-US" sz="2400" b="1" dirty="0">
              <a:solidFill>
                <a:srgbClr val="347B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54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다운로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4"/>
          <a:stretch/>
        </p:blipFill>
        <p:spPr>
          <a:xfrm>
            <a:off x="728163" y="1977610"/>
            <a:ext cx="8173920" cy="435903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grpSp>
        <p:nvGrpSpPr>
          <p:cNvPr id="16" name="그룹 15"/>
          <p:cNvGrpSpPr/>
          <p:nvPr/>
        </p:nvGrpSpPr>
        <p:grpSpPr>
          <a:xfrm>
            <a:off x="3422580" y="3319375"/>
            <a:ext cx="999960" cy="461564"/>
            <a:chOff x="8613130" y="5922337"/>
            <a:chExt cx="999960" cy="461564"/>
          </a:xfrm>
        </p:grpSpPr>
        <p:sp>
          <p:nvSpPr>
            <p:cNvPr id="17" name="TextBox 16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click1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8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직사각형 18"/>
          <p:cNvSpPr/>
          <p:nvPr/>
        </p:nvSpPr>
        <p:spPr>
          <a:xfrm>
            <a:off x="2726229" y="3224739"/>
            <a:ext cx="1477160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115" y="2267221"/>
            <a:ext cx="3760296" cy="3779815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500441" y="2829281"/>
            <a:ext cx="689106" cy="289515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4670560" y="3039347"/>
            <a:ext cx="999960" cy="461564"/>
            <a:chOff x="8613130" y="5922337"/>
            <a:chExt cx="999960" cy="461564"/>
          </a:xfrm>
        </p:grpSpPr>
        <p:sp>
          <p:nvSpPr>
            <p:cNvPr id="22" name="TextBox 21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click2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3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직사각형 23"/>
          <p:cNvSpPr/>
          <p:nvPr/>
        </p:nvSpPr>
        <p:spPr>
          <a:xfrm>
            <a:off x="6307321" y="2512948"/>
            <a:ext cx="388982" cy="16342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369994" y="2622581"/>
            <a:ext cx="999960" cy="461564"/>
            <a:chOff x="8613130" y="5922337"/>
            <a:chExt cx="999960" cy="461564"/>
          </a:xfrm>
        </p:grpSpPr>
        <p:sp>
          <p:nvSpPr>
            <p:cNvPr id="26" name="TextBox 25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click3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7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직사각형 27"/>
          <p:cNvSpPr/>
          <p:nvPr/>
        </p:nvSpPr>
        <p:spPr>
          <a:xfrm>
            <a:off x="7129086" y="3863441"/>
            <a:ext cx="470668" cy="16342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7204026" y="3951983"/>
            <a:ext cx="999960" cy="461564"/>
            <a:chOff x="8613130" y="5922337"/>
            <a:chExt cx="999960" cy="461564"/>
          </a:xfrm>
        </p:grpSpPr>
        <p:sp>
          <p:nvSpPr>
            <p:cNvPr id="30" name="TextBox 29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click4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1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8776" y="2512948"/>
            <a:ext cx="2967706" cy="2881115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grpSp>
        <p:nvGrpSpPr>
          <p:cNvPr id="33" name="그룹 32"/>
          <p:cNvGrpSpPr/>
          <p:nvPr/>
        </p:nvGrpSpPr>
        <p:grpSpPr>
          <a:xfrm>
            <a:off x="8912658" y="4413547"/>
            <a:ext cx="999960" cy="461564"/>
            <a:chOff x="8613130" y="5922337"/>
            <a:chExt cx="999960" cy="461564"/>
          </a:xfrm>
        </p:grpSpPr>
        <p:sp>
          <p:nvSpPr>
            <p:cNvPr id="34" name="TextBox 33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click5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5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직사각형 38"/>
          <p:cNvSpPr/>
          <p:nvPr/>
        </p:nvSpPr>
        <p:spPr>
          <a:xfrm>
            <a:off x="10181472" y="5144384"/>
            <a:ext cx="569509" cy="16342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10386191" y="5248310"/>
            <a:ext cx="999960" cy="461564"/>
            <a:chOff x="8613130" y="5922337"/>
            <a:chExt cx="999960" cy="461564"/>
          </a:xfrm>
        </p:grpSpPr>
        <p:sp>
          <p:nvSpPr>
            <p:cNvPr id="37" name="TextBox 36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click6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8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77315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다운로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3"/>
          <a:stretch/>
        </p:blipFill>
        <p:spPr>
          <a:xfrm>
            <a:off x="465401" y="1827951"/>
            <a:ext cx="8524340" cy="4576597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743" y="2585164"/>
            <a:ext cx="2975578" cy="306216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6491" y="2454507"/>
            <a:ext cx="1787364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049316" y="2505243"/>
            <a:ext cx="999960" cy="461564"/>
            <a:chOff x="8613130" y="5922337"/>
            <a:chExt cx="999960" cy="461564"/>
          </a:xfrm>
        </p:grpSpPr>
        <p:sp>
          <p:nvSpPr>
            <p:cNvPr id="14" name="TextBox 13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click1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5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/>
          <p:cNvGrpSpPr/>
          <p:nvPr/>
        </p:nvGrpSpPr>
        <p:grpSpPr>
          <a:xfrm>
            <a:off x="3011154" y="4304860"/>
            <a:ext cx="999960" cy="461564"/>
            <a:chOff x="8613130" y="5922337"/>
            <a:chExt cx="999960" cy="461564"/>
          </a:xfrm>
        </p:grpSpPr>
        <p:sp>
          <p:nvSpPr>
            <p:cNvPr id="19" name="TextBox 18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click2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0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직사각형 20"/>
          <p:cNvSpPr/>
          <p:nvPr/>
        </p:nvSpPr>
        <p:spPr>
          <a:xfrm>
            <a:off x="4272145" y="5389340"/>
            <a:ext cx="569509" cy="179765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4502215" y="5482246"/>
            <a:ext cx="999960" cy="461564"/>
            <a:chOff x="8613130" y="5922337"/>
            <a:chExt cx="999960" cy="461564"/>
          </a:xfrm>
        </p:grpSpPr>
        <p:sp>
          <p:nvSpPr>
            <p:cNvPr id="23" name="TextBox 22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click3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4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rcRect r="47979"/>
          <a:stretch/>
        </p:blipFill>
        <p:spPr>
          <a:xfrm>
            <a:off x="6424705" y="2132410"/>
            <a:ext cx="5241682" cy="3811400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6825777" y="2434124"/>
            <a:ext cx="1220794" cy="122782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823983" y="2757611"/>
            <a:ext cx="758017" cy="111620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829930" y="3718175"/>
            <a:ext cx="1220794" cy="122782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952864" y="4147326"/>
            <a:ext cx="833819" cy="111620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폭발: 8pt 28"/>
          <p:cNvSpPr/>
          <p:nvPr/>
        </p:nvSpPr>
        <p:spPr>
          <a:xfrm>
            <a:off x="8716090" y="2679919"/>
            <a:ext cx="2371719" cy="2371719"/>
          </a:xfrm>
          <a:prstGeom prst="irregularSeal1">
            <a:avLst/>
          </a:prstGeom>
          <a:solidFill>
            <a:schemeClr val="bg1"/>
          </a:solidFill>
          <a:ln w="38100">
            <a:solidFill>
              <a:srgbClr val="85C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347B8C"/>
                </a:solidFill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2102343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5152769" cy="1217066"/>
            <a:chOff x="372542" y="297409"/>
            <a:chExt cx="5152769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4629960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&gt; R</a:t>
            </a:r>
            <a:r>
              <a:rPr lang="ko-KR" altLang="en-US" dirty="0">
                <a:solidFill>
                  <a:srgbClr val="347B8C"/>
                </a:solidFill>
              </a:rPr>
              <a:t>에서 패키지를 설치하는 명령어 </a:t>
            </a:r>
            <a:r>
              <a:rPr lang="en-US" altLang="ko-KR" dirty="0">
                <a:solidFill>
                  <a:srgbClr val="347B8C"/>
                </a:solidFill>
              </a:rPr>
              <a:t>= </a:t>
            </a:r>
            <a:r>
              <a:rPr lang="en-US" altLang="ko-KR" dirty="0" err="1">
                <a:solidFill>
                  <a:srgbClr val="347B8C"/>
                </a:solidFill>
              </a:rPr>
              <a:t>install.packages</a:t>
            </a:r>
            <a:r>
              <a:rPr lang="en-US" altLang="ko-KR" dirty="0">
                <a:solidFill>
                  <a:srgbClr val="347B8C"/>
                </a:solidFill>
              </a:rPr>
              <a:t>(“(</a:t>
            </a:r>
            <a:r>
              <a:rPr lang="ko-KR" altLang="en-US" dirty="0">
                <a:solidFill>
                  <a:srgbClr val="347B8C"/>
                </a:solidFill>
              </a:rPr>
              <a:t>다운받을 패키지 이름</a:t>
            </a:r>
            <a:r>
              <a:rPr lang="en-US" altLang="ko-KR" dirty="0">
                <a:solidFill>
                  <a:srgbClr val="347B8C"/>
                </a:solidFill>
              </a:rPr>
              <a:t>)”)</a:t>
            </a: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	ex) </a:t>
            </a:r>
            <a:r>
              <a:rPr lang="en-US" altLang="ko-KR" dirty="0" err="1">
                <a:solidFill>
                  <a:srgbClr val="347B8C"/>
                </a:solidFill>
              </a:rPr>
              <a:t>install.packages</a:t>
            </a:r>
            <a:r>
              <a:rPr lang="en-US" altLang="ko-KR" dirty="0">
                <a:solidFill>
                  <a:srgbClr val="347B8C"/>
                </a:solidFill>
              </a:rPr>
              <a:t>(“</a:t>
            </a:r>
            <a:r>
              <a:rPr lang="en-US" altLang="ko-KR" dirty="0" err="1">
                <a:solidFill>
                  <a:srgbClr val="347B8C"/>
                </a:solidFill>
              </a:rPr>
              <a:t>rjava</a:t>
            </a:r>
            <a:r>
              <a:rPr lang="en-US" altLang="ko-KR" dirty="0">
                <a:solidFill>
                  <a:srgbClr val="347B8C"/>
                </a:solidFill>
              </a:rPr>
              <a:t>”) – </a:t>
            </a:r>
            <a:r>
              <a:rPr lang="en-US" altLang="ko-KR" dirty="0" err="1">
                <a:solidFill>
                  <a:srgbClr val="347B8C"/>
                </a:solidFill>
              </a:rPr>
              <a:t>rjava</a:t>
            </a:r>
            <a:r>
              <a:rPr lang="ko-KR" altLang="en-US" dirty="0">
                <a:solidFill>
                  <a:srgbClr val="347B8C"/>
                </a:solidFill>
              </a:rPr>
              <a:t>라는 패키지를 다운로드</a:t>
            </a:r>
          </a:p>
        </p:txBody>
      </p:sp>
      <p:pic>
        <p:nvPicPr>
          <p:cNvPr id="3" name="그래픽 2" descr="선물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23" y="528090"/>
            <a:ext cx="755703" cy="7557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9607" y="644331"/>
            <a:ext cx="37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R package install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983" y="2660568"/>
            <a:ext cx="10076033" cy="2831223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8" name="폭발: 8pt 7"/>
          <p:cNvSpPr/>
          <p:nvPr/>
        </p:nvSpPr>
        <p:spPr>
          <a:xfrm>
            <a:off x="6876516" y="2852683"/>
            <a:ext cx="2608891" cy="2608891"/>
          </a:xfrm>
          <a:prstGeom prst="irregularSeal1">
            <a:avLst/>
          </a:prstGeom>
          <a:solidFill>
            <a:schemeClr val="bg1"/>
          </a:solidFill>
          <a:ln w="50800">
            <a:solidFill>
              <a:srgbClr val="85C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347B8C"/>
                </a:solidFill>
              </a:rPr>
              <a:t>오류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5351" y="5633396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47B8C"/>
                </a:solidFill>
              </a:rPr>
              <a:t>Q) </a:t>
            </a:r>
            <a:r>
              <a:rPr lang="ko-KR" altLang="en-US" dirty="0">
                <a:solidFill>
                  <a:srgbClr val="347B8C"/>
                </a:solidFill>
              </a:rPr>
              <a:t>오류의 이유는</a:t>
            </a:r>
            <a:r>
              <a:rPr lang="en-US" altLang="ko-KR" dirty="0">
                <a:solidFill>
                  <a:srgbClr val="347B8C"/>
                </a:solidFill>
              </a:rPr>
              <a:t>?</a:t>
            </a:r>
            <a:endParaRPr lang="ko-KR" altLang="en-US" dirty="0">
              <a:solidFill>
                <a:srgbClr val="347B8C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5350" y="6029667"/>
            <a:ext cx="764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47B8C"/>
                </a:solidFill>
              </a:rPr>
              <a:t>A) R-studio</a:t>
            </a:r>
            <a:r>
              <a:rPr lang="ko-KR" altLang="en-US" dirty="0">
                <a:solidFill>
                  <a:srgbClr val="347B8C"/>
                </a:solidFill>
              </a:rPr>
              <a:t>가 관리자 권한이 없기 때문에 패키지를 다운로드 할 수 없음</a:t>
            </a:r>
          </a:p>
        </p:txBody>
      </p:sp>
    </p:spTree>
    <p:extLst>
      <p:ext uri="{BB962C8B-B14F-4D97-AF65-F5344CB8AC3E}">
        <p14:creationId xmlns:p14="http://schemas.microsoft.com/office/powerpoint/2010/main" val="544805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&gt; R </a:t>
            </a:r>
            <a:r>
              <a:rPr lang="ko-KR" altLang="en-US" dirty="0">
                <a:solidFill>
                  <a:srgbClr val="347B8C"/>
                </a:solidFill>
              </a:rPr>
              <a:t>설치 폴더로 이동 </a:t>
            </a:r>
            <a:r>
              <a:rPr lang="en-US" altLang="ko-KR" dirty="0">
                <a:solidFill>
                  <a:srgbClr val="347B8C"/>
                </a:solidFill>
              </a:rPr>
              <a:t>C:\Program Files\</a:t>
            </a:r>
            <a:r>
              <a:rPr lang="en-US" altLang="ko-KR" dirty="0" err="1">
                <a:solidFill>
                  <a:srgbClr val="347B8C"/>
                </a:solidFill>
              </a:rPr>
              <a:t>RStudio</a:t>
            </a:r>
            <a:r>
              <a:rPr lang="en-US" altLang="ko-KR" dirty="0">
                <a:solidFill>
                  <a:srgbClr val="347B8C"/>
                </a:solidFill>
              </a:rPr>
              <a:t>\bin(</a:t>
            </a:r>
            <a:r>
              <a:rPr lang="ko-KR" altLang="en-US" dirty="0">
                <a:solidFill>
                  <a:srgbClr val="347B8C"/>
                </a:solidFill>
              </a:rPr>
              <a:t>기본 설정 위치</a:t>
            </a:r>
            <a:r>
              <a:rPr lang="en-US" altLang="ko-KR" dirty="0">
                <a:solidFill>
                  <a:srgbClr val="347B8C"/>
                </a:solidFill>
              </a:rPr>
              <a:t>)</a:t>
            </a:r>
            <a:endParaRPr lang="ko-KR" altLang="en-US" dirty="0">
              <a:solidFill>
                <a:srgbClr val="347B8C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5152769" cy="1217066"/>
            <a:chOff x="372542" y="297409"/>
            <a:chExt cx="5152769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1" y="448742"/>
              <a:ext cx="4629960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pic>
        <p:nvPicPr>
          <p:cNvPr id="13" name="그래픽 12" descr="선물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23" y="528090"/>
            <a:ext cx="755703" cy="7557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89607" y="644331"/>
            <a:ext cx="37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R package install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16782" t="16498" r="9575" b="19384"/>
          <a:stretch/>
        </p:blipFill>
        <p:spPr>
          <a:xfrm>
            <a:off x="411369" y="2437916"/>
            <a:ext cx="6132525" cy="3003319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1889605" y="4835990"/>
            <a:ext cx="1563715" cy="16402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294036" y="4920568"/>
            <a:ext cx="999960" cy="461564"/>
            <a:chOff x="8613130" y="5922337"/>
            <a:chExt cx="999960" cy="461564"/>
          </a:xfrm>
        </p:grpSpPr>
        <p:sp>
          <p:nvSpPr>
            <p:cNvPr id="17" name="TextBox 16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click1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8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995" y="2592646"/>
            <a:ext cx="2617874" cy="3871161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4263154" y="5586712"/>
            <a:ext cx="1563715" cy="16402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4263154" y="5674687"/>
            <a:ext cx="999960" cy="461564"/>
            <a:chOff x="8613130" y="5922337"/>
            <a:chExt cx="999960" cy="461564"/>
          </a:xfrm>
        </p:grpSpPr>
        <p:sp>
          <p:nvSpPr>
            <p:cNvPr id="25" name="TextBox 24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click2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6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5112182" y="6231102"/>
            <a:ext cx="1152216" cy="369355"/>
            <a:chOff x="8629272" y="5839816"/>
            <a:chExt cx="1152216" cy="369355"/>
          </a:xfrm>
        </p:grpSpPr>
        <p:sp>
          <p:nvSpPr>
            <p:cNvPr id="28" name="TextBox 27"/>
            <p:cNvSpPr txBox="1"/>
            <p:nvPr/>
          </p:nvSpPr>
          <p:spPr>
            <a:xfrm>
              <a:off x="9022947" y="5839816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click3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9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9272" y="5859819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rcRect r="49494"/>
          <a:stretch/>
        </p:blipFill>
        <p:spPr>
          <a:xfrm>
            <a:off x="7148946" y="3129286"/>
            <a:ext cx="4205730" cy="2140634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30" name="폭발: 8pt 29"/>
          <p:cNvSpPr/>
          <p:nvPr/>
        </p:nvSpPr>
        <p:spPr>
          <a:xfrm>
            <a:off x="9898441" y="3562221"/>
            <a:ext cx="1472650" cy="1472650"/>
          </a:xfrm>
          <a:prstGeom prst="irregularSeal1">
            <a:avLst/>
          </a:prstGeom>
          <a:solidFill>
            <a:schemeClr val="bg1"/>
          </a:solidFill>
          <a:ln w="38100">
            <a:solidFill>
              <a:srgbClr val="85C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347B8C"/>
                </a:solidFill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1382123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endParaRPr lang="en-US" altLang="ko-KR" sz="1600" dirty="0">
              <a:solidFill>
                <a:srgbClr val="347B8C"/>
              </a:solidFill>
            </a:endParaRPr>
          </a:p>
          <a:p>
            <a:pPr algn="just"/>
            <a:r>
              <a:rPr lang="en-US" altLang="ko-KR" sz="3600" dirty="0">
                <a:solidFill>
                  <a:srgbClr val="347B8C"/>
                </a:solidFill>
              </a:rPr>
              <a:t> </a:t>
            </a:r>
            <a:r>
              <a:rPr lang="ko-KR" altLang="en-US" sz="3600" b="1" dirty="0">
                <a:solidFill>
                  <a:srgbClr val="347B8C"/>
                </a:solidFill>
              </a:rPr>
              <a:t>데이터 구조의 종류</a:t>
            </a:r>
            <a:endParaRPr lang="en-US" altLang="ko-KR" sz="2400" b="1" dirty="0">
              <a:solidFill>
                <a:srgbClr val="347B8C"/>
              </a:solidFill>
            </a:endParaRPr>
          </a:p>
          <a:p>
            <a:pPr algn="just"/>
            <a:r>
              <a:rPr lang="en-US" altLang="ko-KR" b="1" dirty="0">
                <a:solidFill>
                  <a:srgbClr val="347B8C"/>
                </a:solidFill>
              </a:rPr>
              <a:t>      </a:t>
            </a:r>
          </a:p>
          <a:p>
            <a:pPr algn="just"/>
            <a:r>
              <a:rPr lang="en-US" altLang="ko-KR" b="1" dirty="0">
                <a:solidFill>
                  <a:srgbClr val="347B8C"/>
                </a:solidFill>
              </a:rPr>
              <a:t>    </a:t>
            </a:r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벡터</a:t>
            </a:r>
            <a:r>
              <a:rPr lang="en-US" altLang="ko-KR" dirty="0">
                <a:solidFill>
                  <a:srgbClr val="347B8C"/>
                </a:solidFill>
              </a:rPr>
              <a:t>: R</a:t>
            </a:r>
            <a:r>
              <a:rPr lang="ko-KR" altLang="en-US" dirty="0">
                <a:solidFill>
                  <a:srgbClr val="347B8C"/>
                </a:solidFill>
              </a:rPr>
              <a:t>의 기본 데이터 구조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 ex) a = c(#data)</a:t>
            </a: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&gt; </a:t>
            </a:r>
            <a:r>
              <a:rPr lang="ko-KR" altLang="en-US" dirty="0">
                <a:solidFill>
                  <a:srgbClr val="347B8C"/>
                </a:solidFill>
              </a:rPr>
              <a:t>행렬</a:t>
            </a:r>
            <a:r>
              <a:rPr lang="en-US" altLang="ko-KR" dirty="0">
                <a:solidFill>
                  <a:srgbClr val="347B8C"/>
                </a:solidFill>
              </a:rPr>
              <a:t>: </a:t>
            </a:r>
            <a:r>
              <a:rPr lang="ko-KR" altLang="en-US" dirty="0">
                <a:solidFill>
                  <a:srgbClr val="347B8C"/>
                </a:solidFill>
              </a:rPr>
              <a:t>같은 형태의 자료를 </a:t>
            </a:r>
            <a:r>
              <a:rPr lang="en-US" altLang="ko-KR" dirty="0">
                <a:solidFill>
                  <a:srgbClr val="347B8C"/>
                </a:solidFill>
              </a:rPr>
              <a:t>2</a:t>
            </a:r>
            <a:r>
              <a:rPr lang="ko-KR" altLang="en-US" dirty="0">
                <a:solidFill>
                  <a:srgbClr val="347B8C"/>
                </a:solidFill>
              </a:rPr>
              <a:t>차원으로 배열한 구조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 ex) a = matrix(#data, </a:t>
            </a:r>
            <a:r>
              <a:rPr lang="en-US" altLang="ko-KR" dirty="0" err="1">
                <a:solidFill>
                  <a:srgbClr val="347B8C"/>
                </a:solidFill>
              </a:rPr>
              <a:t>ncol</a:t>
            </a:r>
            <a:r>
              <a:rPr lang="en-US" altLang="ko-KR" dirty="0">
                <a:solidFill>
                  <a:srgbClr val="347B8C"/>
                </a:solidFill>
              </a:rPr>
              <a:t> = #</a:t>
            </a:r>
            <a:r>
              <a:rPr lang="ko-KR" altLang="en-US" dirty="0">
                <a:solidFill>
                  <a:srgbClr val="347B8C"/>
                </a:solidFill>
              </a:rPr>
              <a:t>열의 수</a:t>
            </a:r>
            <a:r>
              <a:rPr lang="en-US" altLang="ko-KR" dirty="0">
                <a:solidFill>
                  <a:srgbClr val="347B8C"/>
                </a:solidFill>
              </a:rPr>
              <a:t>)</a:t>
            </a: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sz="2000" dirty="0">
              <a:solidFill>
                <a:srgbClr val="347B8C"/>
              </a:solidFill>
            </a:endParaRPr>
          </a:p>
          <a:p>
            <a:pPr algn="just"/>
            <a:r>
              <a:rPr lang="en-US" altLang="ko-KR" sz="1400" dirty="0">
                <a:solidFill>
                  <a:srgbClr val="347B8C"/>
                </a:solidFill>
              </a:rPr>
              <a:t> </a:t>
            </a:r>
            <a:r>
              <a:rPr lang="en-US" altLang="ko-KR" sz="300" dirty="0">
                <a:solidFill>
                  <a:srgbClr val="347B8C"/>
                </a:solidFill>
              </a:rPr>
              <a:t> </a:t>
            </a:r>
            <a:endParaRPr lang="en-US" altLang="ko-KR" sz="1600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배열</a:t>
            </a:r>
            <a:r>
              <a:rPr lang="en-US" altLang="ko-KR" dirty="0">
                <a:solidFill>
                  <a:srgbClr val="347B8C"/>
                </a:solidFill>
              </a:rPr>
              <a:t>: </a:t>
            </a:r>
            <a:r>
              <a:rPr lang="ko-KR" altLang="en-US" dirty="0">
                <a:solidFill>
                  <a:srgbClr val="347B8C"/>
                </a:solidFill>
              </a:rPr>
              <a:t>행렬과 비슷하나 다차원으로 배열 구조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ex)  </a:t>
            </a:r>
            <a:r>
              <a:rPr lang="en-US" altLang="ko-KR" sz="1600" dirty="0">
                <a:solidFill>
                  <a:srgbClr val="347B8C"/>
                </a:solidFill>
              </a:rPr>
              <a:t>a = array(#data, c(#</a:t>
            </a:r>
            <a:r>
              <a:rPr lang="ko-KR" altLang="en-US" sz="1600" dirty="0">
                <a:solidFill>
                  <a:srgbClr val="347B8C"/>
                </a:solidFill>
              </a:rPr>
              <a:t>행의 수</a:t>
            </a:r>
            <a:r>
              <a:rPr lang="en-US" altLang="ko-KR" sz="1600" dirty="0">
                <a:solidFill>
                  <a:srgbClr val="347B8C"/>
                </a:solidFill>
              </a:rPr>
              <a:t>,#</a:t>
            </a:r>
            <a:r>
              <a:rPr lang="ko-KR" altLang="en-US" sz="1600" dirty="0">
                <a:solidFill>
                  <a:srgbClr val="347B8C"/>
                </a:solidFill>
              </a:rPr>
              <a:t>열의 수</a:t>
            </a:r>
            <a:r>
              <a:rPr lang="en-US" altLang="ko-KR" sz="1600" dirty="0">
                <a:solidFill>
                  <a:srgbClr val="347B8C"/>
                </a:solidFill>
              </a:rPr>
              <a:t>,#</a:t>
            </a:r>
            <a:r>
              <a:rPr lang="ko-KR" altLang="en-US" sz="1600" dirty="0">
                <a:solidFill>
                  <a:srgbClr val="347B8C"/>
                </a:solidFill>
              </a:rPr>
              <a:t>차원의 수</a:t>
            </a:r>
            <a:r>
              <a:rPr lang="en-US" altLang="ko-KR" sz="1600" dirty="0">
                <a:solidFill>
                  <a:srgbClr val="347B8C"/>
                </a:solidFill>
              </a:rPr>
              <a:t>))</a:t>
            </a:r>
            <a:r>
              <a:rPr lang="en-US" altLang="ko-KR" dirty="0">
                <a:solidFill>
                  <a:srgbClr val="347B8C"/>
                </a:solidFill>
              </a:rPr>
              <a:t>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7" y="3546290"/>
            <a:ext cx="1406081" cy="610839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7" y="5214729"/>
            <a:ext cx="1924050" cy="752475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115" y="3546290"/>
            <a:ext cx="2009775" cy="2614486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23" name="그래픽 22" descr="기어가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31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endParaRPr lang="en-US" altLang="ko-KR" sz="1600" dirty="0">
              <a:solidFill>
                <a:srgbClr val="347B8C"/>
              </a:solidFill>
            </a:endParaRPr>
          </a:p>
          <a:p>
            <a:pPr algn="just"/>
            <a:r>
              <a:rPr lang="en-US" altLang="ko-KR" sz="3600" dirty="0">
                <a:solidFill>
                  <a:srgbClr val="347B8C"/>
                </a:solidFill>
              </a:rPr>
              <a:t> </a:t>
            </a:r>
            <a:r>
              <a:rPr lang="ko-KR" altLang="en-US" sz="3600" b="1" dirty="0">
                <a:solidFill>
                  <a:srgbClr val="347B8C"/>
                </a:solidFill>
              </a:rPr>
              <a:t>데이터 구조의 종류</a:t>
            </a:r>
            <a:endParaRPr lang="en-US" altLang="ko-KR" sz="2400" b="1" dirty="0">
              <a:solidFill>
                <a:srgbClr val="347B8C"/>
              </a:solidFill>
            </a:endParaRPr>
          </a:p>
          <a:p>
            <a:pPr algn="just"/>
            <a:r>
              <a:rPr lang="en-US" altLang="ko-KR" b="1" dirty="0">
                <a:solidFill>
                  <a:srgbClr val="347B8C"/>
                </a:solidFill>
              </a:rPr>
              <a:t>      </a:t>
            </a:r>
          </a:p>
          <a:p>
            <a:pPr algn="just"/>
            <a:r>
              <a:rPr lang="en-US" altLang="ko-KR" b="1" dirty="0">
                <a:solidFill>
                  <a:srgbClr val="347B8C"/>
                </a:solidFill>
              </a:rPr>
              <a:t>    </a:t>
            </a:r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리스트</a:t>
            </a:r>
            <a:r>
              <a:rPr lang="en-US" altLang="ko-KR" dirty="0">
                <a:solidFill>
                  <a:srgbClr val="347B8C"/>
                </a:solidFill>
              </a:rPr>
              <a:t>: </a:t>
            </a:r>
            <a:r>
              <a:rPr lang="ko-KR" altLang="en-US" dirty="0">
                <a:solidFill>
                  <a:srgbClr val="347B8C"/>
                </a:solidFill>
              </a:rPr>
              <a:t>서로 다른 구조의 데이터를 묶은 구조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ko-KR" altLang="en-US" dirty="0">
                <a:solidFill>
                  <a:srgbClr val="347B8C"/>
                </a:solidFill>
              </a:rPr>
              <a:t>  </a:t>
            </a:r>
            <a:r>
              <a:rPr lang="en-US" altLang="ko-KR" dirty="0">
                <a:solidFill>
                  <a:srgbClr val="347B8C"/>
                </a:solidFill>
              </a:rPr>
              <a:t>       ex) a = list(#</a:t>
            </a:r>
            <a:r>
              <a:rPr lang="en-US" altLang="ko-KR" dirty="0" err="1">
                <a:solidFill>
                  <a:srgbClr val="347B8C"/>
                </a:solidFill>
              </a:rPr>
              <a:t>data_name</a:t>
            </a:r>
            <a:r>
              <a:rPr lang="en-US" altLang="ko-KR" dirty="0">
                <a:solidFill>
                  <a:srgbClr val="347B8C"/>
                </a:solidFill>
              </a:rPr>
              <a:t>=#data)</a:t>
            </a: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</a:t>
            </a: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sz="2000" dirty="0">
              <a:solidFill>
                <a:srgbClr val="347B8C"/>
              </a:solidFill>
            </a:endParaRPr>
          </a:p>
          <a:p>
            <a:pPr algn="just"/>
            <a:r>
              <a:rPr lang="en-US" altLang="ko-KR" sz="1400" dirty="0">
                <a:solidFill>
                  <a:srgbClr val="347B8C"/>
                </a:solidFill>
              </a:rPr>
              <a:t> </a:t>
            </a:r>
            <a:r>
              <a:rPr lang="en-US" altLang="ko-KR" sz="300" dirty="0">
                <a:solidFill>
                  <a:srgbClr val="347B8C"/>
                </a:solidFill>
              </a:rPr>
              <a:t> </a:t>
            </a:r>
            <a:endParaRPr lang="en-US" altLang="ko-KR" sz="1600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sz="1600" dirty="0">
                <a:solidFill>
                  <a:srgbClr val="347B8C"/>
                </a:solidFill>
              </a:rPr>
              <a:t>    </a:t>
            </a: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데이터 프레임</a:t>
            </a:r>
            <a:r>
              <a:rPr lang="en-US" altLang="ko-KR" dirty="0">
                <a:solidFill>
                  <a:srgbClr val="347B8C"/>
                </a:solidFill>
              </a:rPr>
              <a:t>: </a:t>
            </a:r>
            <a:r>
              <a:rPr lang="ko-KR" altLang="en-US" dirty="0">
                <a:solidFill>
                  <a:srgbClr val="347B8C"/>
                </a:solidFill>
              </a:rPr>
              <a:t>데이터 유형에 상관없이 데이터를 </a:t>
            </a:r>
            <a:r>
              <a:rPr lang="en-US" altLang="ko-KR" dirty="0">
                <a:solidFill>
                  <a:srgbClr val="347B8C"/>
                </a:solidFill>
              </a:rPr>
              <a:t>2</a:t>
            </a:r>
            <a:r>
              <a:rPr lang="ko-KR" altLang="en-US" dirty="0">
                <a:solidFill>
                  <a:srgbClr val="347B8C"/>
                </a:solidFill>
              </a:rPr>
              <a:t>차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            </a:t>
            </a:r>
            <a:r>
              <a:rPr lang="en-US" altLang="ko-KR" sz="1050" dirty="0">
                <a:solidFill>
                  <a:srgbClr val="347B8C"/>
                </a:solidFill>
              </a:rPr>
              <a:t> </a:t>
            </a:r>
            <a:r>
              <a:rPr lang="en-US" altLang="ko-KR" dirty="0">
                <a:solidFill>
                  <a:srgbClr val="347B8C"/>
                </a:solidFill>
              </a:rPr>
              <a:t>    </a:t>
            </a:r>
            <a:r>
              <a:rPr lang="ko-KR" altLang="en-US" dirty="0">
                <a:solidFill>
                  <a:srgbClr val="347B8C"/>
                </a:solidFill>
              </a:rPr>
              <a:t>원 배열한 구조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ex)</a:t>
            </a:r>
            <a:r>
              <a:rPr lang="en-US" altLang="ko-KR" sz="1600" dirty="0">
                <a:solidFill>
                  <a:srgbClr val="347B8C"/>
                </a:solidFill>
              </a:rPr>
              <a:t>  </a:t>
            </a:r>
            <a:r>
              <a:rPr lang="en-US" altLang="ko-KR" dirty="0">
                <a:solidFill>
                  <a:srgbClr val="347B8C"/>
                </a:solidFill>
              </a:rPr>
              <a:t>data1=c(#data1)</a:t>
            </a: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 </a:t>
            </a:r>
            <a:r>
              <a:rPr lang="en-US" altLang="ko-KR" sz="1000" dirty="0">
                <a:solidFill>
                  <a:srgbClr val="347B8C"/>
                </a:solidFill>
              </a:rPr>
              <a:t> </a:t>
            </a:r>
            <a:r>
              <a:rPr lang="en-US" altLang="ko-KR" dirty="0">
                <a:solidFill>
                  <a:srgbClr val="347B8C"/>
                </a:solidFill>
              </a:rPr>
              <a:t>  data2=c(#data2)</a:t>
            </a: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  </a:t>
            </a:r>
            <a:r>
              <a:rPr lang="en-US" altLang="ko-KR" sz="1600" dirty="0">
                <a:solidFill>
                  <a:srgbClr val="347B8C"/>
                </a:solidFill>
              </a:rPr>
              <a:t> </a:t>
            </a:r>
            <a:r>
              <a:rPr lang="en-US" altLang="ko-KR" dirty="0">
                <a:solidFill>
                  <a:srgbClr val="347B8C"/>
                </a:solidFill>
              </a:rPr>
              <a:t> a=</a:t>
            </a:r>
            <a:r>
              <a:rPr lang="en-US" altLang="ko-KR" dirty="0" err="1">
                <a:solidFill>
                  <a:srgbClr val="347B8C"/>
                </a:solidFill>
              </a:rPr>
              <a:t>data.frame</a:t>
            </a:r>
            <a:r>
              <a:rPr lang="en-US" altLang="ko-KR" dirty="0">
                <a:solidFill>
                  <a:srgbClr val="347B8C"/>
                </a:solidFill>
              </a:rPr>
              <a:t>(data1,data2)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37" y="3546290"/>
            <a:ext cx="3844899" cy="2857526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413" y="4597736"/>
            <a:ext cx="3872484" cy="1625061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33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endParaRPr lang="en-US" altLang="ko-KR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altLang="ko-KR" sz="3600" dirty="0">
                <a:solidFill>
                  <a:srgbClr val="347B8C"/>
                </a:solidFill>
                <a:latin typeface="Arial Black" panose="020B0A04020102020204" pitchFamily="34" charset="0"/>
              </a:rPr>
              <a:t> Crawling – 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ko-KR" altLang="en-US" sz="1400" dirty="0">
                <a:solidFill>
                  <a:srgbClr val="347B8C"/>
                </a:solidFill>
                <a:latin typeface="Arial Black" panose="020B0A04020102020204" pitchFamily="34" charset="0"/>
              </a:rPr>
              <a:t>참고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: http://insightteller.tistory.com/entry/R</a:t>
            </a:r>
            <a:r>
              <a:rPr lang="ko-KR" altLang="en-US" sz="1400" dirty="0">
                <a:solidFill>
                  <a:srgbClr val="347B8C"/>
                </a:solidFill>
                <a:latin typeface="Arial Black" panose="020B0A04020102020204" pitchFamily="34" charset="0"/>
              </a:rPr>
              <a:t>로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-</a:t>
            </a:r>
            <a:r>
              <a:rPr lang="ko-KR" altLang="en-US" sz="1400" dirty="0">
                <a:solidFill>
                  <a:srgbClr val="347B8C"/>
                </a:solidFill>
                <a:latin typeface="Arial Black" panose="020B0A04020102020204" pitchFamily="34" charset="0"/>
              </a:rPr>
              <a:t>크롤링하기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-</a:t>
            </a:r>
            <a:r>
              <a:rPr lang="ko-KR" altLang="en-US" sz="1400" dirty="0">
                <a:solidFill>
                  <a:srgbClr val="347B8C"/>
                </a:solidFill>
                <a:latin typeface="Arial Black" panose="020B0A04020102020204" pitchFamily="34" charset="0"/>
              </a:rPr>
              <a:t>보배드림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-</a:t>
            </a:r>
            <a:r>
              <a:rPr lang="ko-KR" altLang="en-US" sz="1400" dirty="0">
                <a:solidFill>
                  <a:srgbClr val="347B8C"/>
                </a:solidFill>
                <a:latin typeface="Arial Black" panose="020B0A04020102020204" pitchFamily="34" charset="0"/>
              </a:rPr>
              <a:t>예제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)</a:t>
            </a:r>
          </a:p>
          <a:p>
            <a:pPr algn="just"/>
            <a:endParaRPr lang="en-US" altLang="ko-KR" sz="3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3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3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3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altLang="ko-KR" sz="4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  &gt; </a:t>
            </a:r>
            <a:r>
              <a:rPr lang="ko-KR" altLang="en-US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크롤링을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위한 패키지 다운로드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패키지 이름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: 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rvest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)</a:t>
            </a:r>
            <a:endParaRPr lang="en-US" altLang="ko-KR" sz="3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 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패키지 불러오기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require(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rvest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)</a:t>
            </a:r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2690279"/>
            <a:ext cx="9648825" cy="2933700"/>
          </a:xfrm>
          <a:prstGeom prst="rect">
            <a:avLst/>
          </a:prstGeom>
          <a:ln w="38100">
            <a:solidFill>
              <a:srgbClr val="347B8C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533603" y="2719540"/>
            <a:ext cx="2336057" cy="18602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0256" y="4859625"/>
            <a:ext cx="2336057" cy="18602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424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12" name="순서도: 대체 처리 11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목</a:t>
              </a:r>
              <a:r>
                <a:rPr lang="en-US" altLang="ko-KR" sz="4000" b="1" dirty="0">
                  <a:solidFill>
                    <a:srgbClr val="347B8C"/>
                  </a:solidFill>
                </a:rPr>
                <a:t> </a:t>
              </a:r>
              <a:r>
                <a:rPr lang="ko-KR" altLang="en-US" sz="4000" b="1" dirty="0">
                  <a:solidFill>
                    <a:srgbClr val="347B8C"/>
                  </a:solidFill>
                </a:rPr>
                <a:t>차</a:t>
              </a: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72542" y="297409"/>
              <a:ext cx="1217066" cy="1217066"/>
              <a:chOff x="315392" y="164059"/>
              <a:chExt cx="1217066" cy="1217066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315392" y="164059"/>
                <a:ext cx="1217066" cy="1217066"/>
              </a:xfrm>
              <a:prstGeom prst="ellipse">
                <a:avLst/>
              </a:prstGeom>
              <a:solidFill>
                <a:schemeClr val="bg1"/>
              </a:solidFill>
              <a:ln w="127000">
                <a:solidFill>
                  <a:srgbClr val="48A6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85C3D2"/>
                  </a:solidFill>
                </a:endParaRPr>
              </a:p>
            </p:txBody>
          </p:sp>
          <p:pic>
            <p:nvPicPr>
              <p:cNvPr id="5" name="그래픽 4" descr="돋보기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725" y="315392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1" name="그룹 20"/>
          <p:cNvGrpSpPr/>
          <p:nvPr/>
        </p:nvGrpSpPr>
        <p:grpSpPr>
          <a:xfrm>
            <a:off x="819151" y="1971675"/>
            <a:ext cx="5000624" cy="800099"/>
            <a:chOff x="895351" y="2238375"/>
            <a:chExt cx="5000624" cy="800099"/>
          </a:xfrm>
        </p:grpSpPr>
        <p:sp>
          <p:nvSpPr>
            <p:cNvPr id="20" name="사각형: 둥근 모서리 19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Crawling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이란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?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19" name="사각형: 둥근 모서리 18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1</a:t>
              </a:r>
              <a:endParaRPr lang="ko-KR" altLang="en-US" sz="4400" b="1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19151" y="3190875"/>
            <a:ext cx="5000624" cy="800099"/>
            <a:chOff x="895351" y="2238375"/>
            <a:chExt cx="5000624" cy="800099"/>
          </a:xfrm>
        </p:grpSpPr>
        <p:sp>
          <p:nvSpPr>
            <p:cNvPr id="23" name="사각형: 둥근 모서리 22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R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이란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?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24" name="사각형: 둥근 모서리 23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2</a:t>
              </a:r>
              <a:endParaRPr lang="ko-KR" altLang="en-US" sz="4400" b="1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819151" y="4410075"/>
            <a:ext cx="5000624" cy="800099"/>
            <a:chOff x="895351" y="2238375"/>
            <a:chExt cx="5000624" cy="800099"/>
          </a:xfrm>
        </p:grpSpPr>
        <p:sp>
          <p:nvSpPr>
            <p:cNvPr id="26" name="사각형: 둥근 모서리 25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R Crawling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이란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?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27" name="사각형: 둥근 모서리 26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3</a:t>
              </a:r>
              <a:endParaRPr lang="ko-KR" altLang="en-US" sz="4400" b="1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19151" y="5629275"/>
            <a:ext cx="5000624" cy="800099"/>
            <a:chOff x="895351" y="2238375"/>
            <a:chExt cx="5000624" cy="800099"/>
          </a:xfrm>
        </p:grpSpPr>
        <p:sp>
          <p:nvSpPr>
            <p:cNvPr id="29" name="사각형: 둥근 모서리 28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R-</a:t>
              </a:r>
              <a:r>
                <a:rPr lang="en-US" altLang="ko-KR" sz="2200" dirty="0" err="1">
                  <a:solidFill>
                    <a:srgbClr val="347B8C"/>
                  </a:solidFill>
                  <a:latin typeface="Arial Black" panose="020B0A04020102020204" pitchFamily="34" charset="0"/>
                </a:rPr>
                <a:t>sudio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설치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30" name="사각형: 둥근 모서리 29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4</a:t>
              </a:r>
              <a:endParaRPr lang="ko-KR" altLang="en-US" sz="4400" b="1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362701" y="1952625"/>
            <a:ext cx="5000624" cy="800099"/>
            <a:chOff x="895351" y="2238375"/>
            <a:chExt cx="5000624" cy="800099"/>
          </a:xfrm>
        </p:grpSpPr>
        <p:sp>
          <p:nvSpPr>
            <p:cNvPr id="32" name="사각형: 둥근 모서리 31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R package install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33" name="사각형: 둥근 모서리 32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5</a:t>
              </a:r>
              <a:endParaRPr lang="ko-KR" altLang="en-US" sz="4400" b="1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362701" y="3171825"/>
            <a:ext cx="5000624" cy="800099"/>
            <a:chOff x="895351" y="2238375"/>
            <a:chExt cx="5000624" cy="800099"/>
          </a:xfrm>
        </p:grpSpPr>
        <p:sp>
          <p:nvSpPr>
            <p:cNvPr id="35" name="사각형: 둥근 모서리 34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분석을 위한</a:t>
              </a:r>
              <a:endParaRPr lang="en-US" altLang="ko-KR" sz="2200" dirty="0">
                <a:solidFill>
                  <a:srgbClr val="347B8C"/>
                </a:solidFill>
                <a:latin typeface="Arial Black" panose="020B0A04020102020204" pitchFamily="34" charset="0"/>
              </a:endParaRPr>
            </a:p>
            <a:p>
              <a:pPr algn="ctr"/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data setting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36" name="사각형: 둥근 모서리 35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6</a:t>
              </a:r>
              <a:endParaRPr lang="ko-KR" altLang="en-US" sz="4400" b="1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62701" y="4391025"/>
            <a:ext cx="5000624" cy="800099"/>
            <a:chOff x="895351" y="2238375"/>
            <a:chExt cx="5000624" cy="800099"/>
          </a:xfrm>
        </p:grpSpPr>
        <p:sp>
          <p:nvSpPr>
            <p:cNvPr id="38" name="사각형: 둥근 모서리 37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Data 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분석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39" name="사각형: 둥근 모서리 38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7</a:t>
              </a:r>
              <a:endParaRPr lang="ko-KR" altLang="en-US" sz="4400" b="1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362701" y="5610225"/>
            <a:ext cx="5000624" cy="800099"/>
            <a:chOff x="895351" y="2238375"/>
            <a:chExt cx="5000624" cy="800099"/>
          </a:xfrm>
        </p:grpSpPr>
        <p:sp>
          <p:nvSpPr>
            <p:cNvPr id="41" name="사각형: 둥근 모서리 40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분석 결과 해석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42" name="사각형: 둥근 모서리 41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8</a:t>
              </a:r>
              <a:endParaRPr lang="ko-KR" alt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25305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정보를 </a:t>
            </a:r>
            <a:r>
              <a:rPr lang="ko-KR" altLang="en-US" dirty="0" err="1">
                <a:solidFill>
                  <a:srgbClr val="347B8C"/>
                </a:solidFill>
                <a:latin typeface="Arial Black" panose="020B0A04020102020204" pitchFamily="34" charset="0"/>
              </a:rPr>
              <a:t>스크래핑할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 사이트의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dirty="0" err="1">
                <a:solidFill>
                  <a:srgbClr val="347B8C"/>
                </a:solidFill>
                <a:latin typeface="Arial Black" panose="020B0A04020102020204" pitchFamily="34" charset="0"/>
              </a:rPr>
              <a:t>url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페이지의 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html tag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를 가져온다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.</a:t>
            </a: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사이트에 접속하여 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12F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를 눌러 사이트의 구조를 파악한다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.</a:t>
            </a: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2556069"/>
            <a:ext cx="10835695" cy="999485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4822044"/>
            <a:ext cx="11083636" cy="484909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1051837" y="5064498"/>
            <a:ext cx="3420221" cy="18602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834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7" b="6694"/>
          <a:stretch/>
        </p:blipFill>
        <p:spPr>
          <a:xfrm>
            <a:off x="554151" y="2119184"/>
            <a:ext cx="7972618" cy="3980059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8726794" y="2119184"/>
            <a:ext cx="2883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원하는 정보가 어느 위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</a:t>
            </a:r>
            <a:r>
              <a:rPr lang="ko-KR" altLang="en-US" dirty="0">
                <a:solidFill>
                  <a:srgbClr val="347B8C"/>
                </a:solidFill>
              </a:rPr>
              <a:t>치에 있는지 파악</a:t>
            </a:r>
            <a:endParaRPr lang="en-US" altLang="ko-KR" dirty="0">
              <a:solidFill>
                <a:srgbClr val="347B8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26794" y="2916848"/>
            <a:ext cx="2883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현재 페이지에서는</a:t>
            </a:r>
            <a:r>
              <a:rPr lang="en-US" altLang="ko-KR" dirty="0">
                <a:solidFill>
                  <a:srgbClr val="347B8C"/>
                </a:solidFill>
              </a:rPr>
              <a:t>    </a:t>
            </a:r>
          </a:p>
          <a:p>
            <a:r>
              <a:rPr lang="en-US" altLang="ko-KR" dirty="0">
                <a:solidFill>
                  <a:srgbClr val="347B8C"/>
                </a:solidFill>
              </a:rPr>
              <a:t>   div class = </a:t>
            </a:r>
            <a:r>
              <a:rPr lang="en-US" altLang="ko-KR" dirty="0" err="1">
                <a:solidFill>
                  <a:srgbClr val="347B8C"/>
                </a:solidFill>
              </a:rPr>
              <a:t>pc_desc</a:t>
            </a:r>
            <a:r>
              <a:rPr lang="en-US" altLang="ko-KR" dirty="0">
                <a:solidFill>
                  <a:srgbClr val="347B8C"/>
                </a:solidFill>
              </a:rPr>
              <a:t>_</a:t>
            </a:r>
          </a:p>
          <a:p>
            <a:r>
              <a:rPr lang="en-US" altLang="ko-KR" dirty="0">
                <a:solidFill>
                  <a:srgbClr val="347B8C"/>
                </a:solidFill>
              </a:rPr>
              <a:t>   info</a:t>
            </a:r>
            <a:r>
              <a:rPr lang="ko-KR" altLang="en-US" dirty="0">
                <a:solidFill>
                  <a:srgbClr val="347B8C"/>
                </a:solidFill>
              </a:rPr>
              <a:t>에 원하는 정보가</a:t>
            </a:r>
            <a:endParaRPr lang="en-US" altLang="ko-KR" dirty="0">
              <a:solidFill>
                <a:srgbClr val="347B8C"/>
              </a:solidFill>
            </a:endParaRPr>
          </a:p>
          <a:p>
            <a:r>
              <a:rPr lang="en-US" altLang="ko-KR" dirty="0">
                <a:solidFill>
                  <a:srgbClr val="347B8C"/>
                </a:solidFill>
              </a:rPr>
              <a:t>  </a:t>
            </a:r>
            <a:r>
              <a:rPr lang="ko-KR" altLang="en-US" dirty="0">
                <a:solidFill>
                  <a:srgbClr val="347B8C"/>
                </a:solidFill>
              </a:rPr>
              <a:t> 기제 되어</a:t>
            </a:r>
            <a:r>
              <a:rPr lang="en-US" altLang="ko-KR" dirty="0">
                <a:solidFill>
                  <a:srgbClr val="347B8C"/>
                </a:solidFill>
              </a:rPr>
              <a:t> </a:t>
            </a:r>
            <a:r>
              <a:rPr lang="ko-KR" altLang="en-US" dirty="0">
                <a:solidFill>
                  <a:srgbClr val="347B8C"/>
                </a:solidFill>
              </a:rPr>
              <a:t>있음</a:t>
            </a:r>
            <a:endParaRPr lang="en-US" altLang="ko-KR" dirty="0">
              <a:solidFill>
                <a:srgbClr val="347B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888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&gt; </a:t>
            </a:r>
            <a:r>
              <a:rPr lang="en-US" altLang="ko-KR" sz="2000" dirty="0" err="1">
                <a:solidFill>
                  <a:srgbClr val="347B8C"/>
                </a:solidFill>
              </a:rPr>
              <a:t>pc_desc_info</a:t>
            </a:r>
            <a:r>
              <a:rPr lang="en-US" altLang="ko-KR" sz="2000" dirty="0">
                <a:solidFill>
                  <a:srgbClr val="347B8C"/>
                </a:solidFill>
              </a:rPr>
              <a:t>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안의 데이터를 모두 가져옴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html_nodes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(#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url,css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=(#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가져올 데이터의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class))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2435426"/>
            <a:ext cx="8327300" cy="2192655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42" y="4771490"/>
            <a:ext cx="9782175" cy="1733550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7685179" y="4238774"/>
            <a:ext cx="2883545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48A6BC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347B8C"/>
                </a:solidFill>
              </a:rPr>
              <a:t>가져온 데이터의 </a:t>
            </a:r>
            <a:r>
              <a:rPr lang="en-US" altLang="ko-KR" dirty="0" err="1">
                <a:solidFill>
                  <a:srgbClr val="347B8C"/>
                </a:solidFill>
              </a:rPr>
              <a:t>PC_title</a:t>
            </a:r>
            <a:r>
              <a:rPr lang="ko-KR" altLang="en-US" dirty="0">
                <a:solidFill>
                  <a:srgbClr val="347B8C"/>
                </a:solidFill>
              </a:rPr>
              <a:t>의 정보확인</a:t>
            </a:r>
            <a:endParaRPr lang="en-US" altLang="ko-KR" dirty="0">
              <a:solidFill>
                <a:srgbClr val="347B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908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&gt; 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pc_title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저장</a:t>
            </a:r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평가 점수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&amp;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후기 수 저장</a:t>
            </a:r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2372913"/>
            <a:ext cx="8327300" cy="2112172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42" y="5225091"/>
            <a:ext cx="11083636" cy="683352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</p:spTree>
    <p:extLst>
      <p:ext uri="{BB962C8B-B14F-4D97-AF65-F5344CB8AC3E}">
        <p14:creationId xmlns:p14="http://schemas.microsoft.com/office/powerpoint/2010/main" val="692718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&gt; 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평가 점수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&amp;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후기 수의 정보가 문자열이기 때문에 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numeric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으로 </a:t>
            </a:r>
            <a:r>
              <a:rPr lang="ko-KR" altLang="en-US" dirty="0" err="1">
                <a:solidFill>
                  <a:srgbClr val="347B8C"/>
                </a:solidFill>
                <a:latin typeface="Arial Black" panose="020B0A04020102020204" pitchFamily="34" charset="0"/>
              </a:rPr>
              <a:t>형변환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en-US" altLang="ko-KR" dirty="0" err="1">
                <a:solidFill>
                  <a:srgbClr val="347B8C"/>
                </a:solidFill>
                <a:latin typeface="Arial Black" panose="020B0A04020102020204" pitchFamily="34" charset="0"/>
              </a:rPr>
              <a:t>as.numeric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(#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변환할 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data))</a:t>
            </a: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홀수가 평가 점수 짝수가 후기 수 임으로 데이터를 나누기</a:t>
            </a:r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data flame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생성</a:t>
            </a:r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2423783"/>
            <a:ext cx="11083636" cy="409576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3591334"/>
            <a:ext cx="8991600" cy="1422473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42" y="5677406"/>
            <a:ext cx="3543300" cy="581025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</p:spTree>
    <p:extLst>
      <p:ext uri="{BB962C8B-B14F-4D97-AF65-F5344CB8AC3E}">
        <p14:creationId xmlns:p14="http://schemas.microsoft.com/office/powerpoint/2010/main" val="3429697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데이터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setting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완료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!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954" y="1823504"/>
            <a:ext cx="4629150" cy="4667250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</p:spTree>
    <p:extLst>
      <p:ext uri="{BB962C8B-B14F-4D97-AF65-F5344CB8AC3E}">
        <p14:creationId xmlns:p14="http://schemas.microsoft.com/office/powerpoint/2010/main" val="3708916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연관성 분석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arules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패키지 부착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)                          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&gt;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연관성 분석을 위해서는 데이터를 “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transaction”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타입으로 변경</a:t>
            </a:r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                                                           </a:t>
            </a: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                                                                                                                              &gt; rule 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생성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3440701" cy="1217066"/>
            <a:chOff x="372542" y="297409"/>
            <a:chExt cx="3440701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2917893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35327" y="644331"/>
            <a:ext cx="1932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</a:t>
            </a:r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그래픽 3" descr="가로 막대형 차트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63333"/>
            <a:ext cx="914400" cy="914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2493017"/>
            <a:ext cx="6019800" cy="2905125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75" y="2481014"/>
            <a:ext cx="4753841" cy="554182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635" y="3806141"/>
            <a:ext cx="4996380" cy="1964723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7413740" y="5544615"/>
            <a:ext cx="729485" cy="112032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cxnSpLocks/>
            <a:stCxn id="21" idx="3"/>
            <a:endCxn id="16" idx="1"/>
          </p:cNvCxnSpPr>
          <p:nvPr/>
        </p:nvCxnSpPr>
        <p:spPr>
          <a:xfrm flipV="1">
            <a:off x="5214025" y="5600631"/>
            <a:ext cx="2199715" cy="397476"/>
          </a:xfrm>
          <a:prstGeom prst="line">
            <a:avLst/>
          </a:prstGeom>
          <a:ln>
            <a:solidFill>
              <a:srgbClr val="48A6B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9191" y="5770863"/>
            <a:ext cx="2684834" cy="45448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47B8C"/>
                </a:solidFill>
              </a:rPr>
              <a:t>2329</a:t>
            </a:r>
            <a:r>
              <a:rPr lang="ko-KR" altLang="en-US" dirty="0">
                <a:solidFill>
                  <a:srgbClr val="347B8C"/>
                </a:solidFill>
              </a:rPr>
              <a:t>개의</a:t>
            </a:r>
            <a:r>
              <a:rPr lang="en-US" altLang="ko-KR" dirty="0">
                <a:solidFill>
                  <a:srgbClr val="347B8C"/>
                </a:solidFill>
              </a:rPr>
              <a:t> rule</a:t>
            </a:r>
            <a:r>
              <a:rPr lang="ko-KR" altLang="en-US" dirty="0">
                <a:solidFill>
                  <a:srgbClr val="347B8C"/>
                </a:solidFill>
              </a:rPr>
              <a:t>이</a:t>
            </a:r>
            <a:r>
              <a:rPr lang="en-US" altLang="ko-KR" dirty="0">
                <a:solidFill>
                  <a:srgbClr val="347B8C"/>
                </a:solidFill>
              </a:rPr>
              <a:t> </a:t>
            </a:r>
            <a:r>
              <a:rPr lang="ko-KR" altLang="en-US" dirty="0">
                <a:solidFill>
                  <a:srgbClr val="347B8C"/>
                </a:solidFill>
              </a:rPr>
              <a:t>형성</a:t>
            </a:r>
          </a:p>
        </p:txBody>
      </p:sp>
    </p:spTree>
    <p:extLst>
      <p:ext uri="{BB962C8B-B14F-4D97-AF65-F5344CB8AC3E}">
        <p14:creationId xmlns:p14="http://schemas.microsoft.com/office/powerpoint/2010/main" val="1325309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연관성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분석 결과 해석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rule.list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&lt;-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as.data.frame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(inspect(rules)))</a:t>
            </a: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1600" dirty="0">
                <a:solidFill>
                  <a:srgbClr val="347B8C"/>
                </a:solidFill>
                <a:latin typeface="Arial Black" panose="020B0A04020102020204" pitchFamily="34" charset="0"/>
              </a:rPr>
              <a:t>                                                                 .</a:t>
            </a:r>
          </a:p>
          <a:p>
            <a:r>
              <a:rPr lang="en-US" altLang="ko-KR" sz="1600" dirty="0">
                <a:solidFill>
                  <a:srgbClr val="347B8C"/>
                </a:solidFill>
                <a:latin typeface="Arial Black" panose="020B0A04020102020204" pitchFamily="34" charset="0"/>
              </a:rPr>
              <a:t>                                                                 .</a:t>
            </a:r>
          </a:p>
          <a:p>
            <a:r>
              <a:rPr lang="en-US" altLang="ko-KR" sz="1600" dirty="0">
                <a:solidFill>
                  <a:srgbClr val="347B8C"/>
                </a:solidFill>
                <a:latin typeface="Arial Black" panose="020B0A04020102020204" pitchFamily="34" charset="0"/>
              </a:rPr>
              <a:t>                                                                 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3440701" cy="1217066"/>
            <a:chOff x="372542" y="297409"/>
            <a:chExt cx="3440701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2917893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35327" y="644331"/>
            <a:ext cx="1932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</a:t>
            </a:r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그래픽 3" descr="가로 막대형 차트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63333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2461356"/>
            <a:ext cx="8327300" cy="3000946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8979802" y="2461356"/>
            <a:ext cx="288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변수 간의 상관 관계가 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ko-KR" altLang="en-US" dirty="0">
                <a:solidFill>
                  <a:srgbClr val="347B8C"/>
                </a:solidFill>
              </a:rPr>
              <a:t>   없기 때문에 </a:t>
            </a:r>
            <a:r>
              <a:rPr lang="en-US" altLang="ko-KR" dirty="0">
                <a:solidFill>
                  <a:srgbClr val="347B8C"/>
                </a:solidFill>
              </a:rPr>
              <a:t>rule</a:t>
            </a:r>
            <a:r>
              <a:rPr lang="ko-KR" altLang="en-US" dirty="0">
                <a:solidFill>
                  <a:srgbClr val="347B8C"/>
                </a:solidFill>
              </a:rPr>
              <a:t>의 생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</a:t>
            </a:r>
            <a:r>
              <a:rPr lang="ko-KR" altLang="en-US" dirty="0">
                <a:solidFill>
                  <a:srgbClr val="347B8C"/>
                </a:solidFill>
              </a:rPr>
              <a:t>성이 많아지고 연관성이 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</a:t>
            </a:r>
            <a:r>
              <a:rPr lang="ko-KR" altLang="en-US" dirty="0">
                <a:solidFill>
                  <a:srgbClr val="347B8C"/>
                </a:solidFill>
              </a:rPr>
              <a:t>발견되지 않는다</a:t>
            </a:r>
            <a:r>
              <a:rPr lang="en-US" altLang="ko-KR" dirty="0">
                <a:solidFill>
                  <a:srgbClr val="347B8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8014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연관성이 있는 데이터로 연관성 분석 시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참고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: http://blog.daum.net/sys4ppl/6)</a:t>
            </a: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원의 크기는 각 규칙의 지지도를 색상의 진하기는 향상도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(lift)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를 보여준다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.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조건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(LHS)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이름 앞의 </a:t>
            </a:r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 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숫자는 그 조건으로 되어 있는 연관규칙의 수를 의미한다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.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조건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(LHS)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에 ”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+“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와 함께 표시된 숫자는 </a:t>
            </a:r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 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표시가 생략된 물품 수를 의미한다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.</a:t>
            </a: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4141093" cy="1217066"/>
            <a:chOff x="372542" y="297409"/>
            <a:chExt cx="4141093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1" y="448742"/>
              <a:ext cx="361828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40941" y="644332"/>
            <a:ext cx="2579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 결과 해석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그래픽 3" descr="가로 막대형 차트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63333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507914"/>
            <a:ext cx="6647256" cy="3000946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106" y="2507914"/>
            <a:ext cx="4344151" cy="3871161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</p:spTree>
    <p:extLst>
      <p:ext uri="{BB962C8B-B14F-4D97-AF65-F5344CB8AC3E}">
        <p14:creationId xmlns:p14="http://schemas.microsoft.com/office/powerpoint/2010/main" val="1857993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>
                <a:solidFill>
                  <a:srgbClr val="347B8C"/>
                </a:solidFill>
                <a:latin typeface="Arial Black" panose="020B0A04020102020204" pitchFamily="34" charset="0"/>
              </a:rPr>
              <a:t>  GitHub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Link: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  <a:hlinkClick r:id="rId2"/>
              </a:rPr>
              <a:t>https://github.com/gerila/curemate.wiki.git</a:t>
            </a:r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2411601" cy="1217066"/>
            <a:chOff x="372542" y="297409"/>
            <a:chExt cx="2411601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1" y="448742"/>
              <a:ext cx="1888792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675357" y="644332"/>
            <a:ext cx="102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참 고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그래픽 5" descr="공유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439" y="490306"/>
            <a:ext cx="831273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86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90500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>
                <a:solidFill>
                  <a:srgbClr val="347B8C"/>
                </a:solidFill>
                <a:latin typeface="Arial Black" panose="020B0A04020102020204" pitchFamily="34" charset="0"/>
              </a:rPr>
              <a:t>Crawling</a:t>
            </a:r>
            <a:br>
              <a:rPr lang="en-US" altLang="ko-KR" dirty="0">
                <a:solidFill>
                  <a:srgbClr val="347B8C"/>
                </a:solidFill>
              </a:rPr>
            </a:br>
            <a:endParaRPr lang="en-US" altLang="ko-KR" dirty="0">
              <a:solidFill>
                <a:srgbClr val="347B8C"/>
              </a:solidFill>
            </a:endParaRPr>
          </a:p>
          <a:p>
            <a:pPr algn="ctr"/>
            <a:endParaRPr lang="en-US" altLang="ko-KR" dirty="0">
              <a:solidFill>
                <a:srgbClr val="347B8C"/>
              </a:solidFill>
            </a:endParaRPr>
          </a:p>
          <a:p>
            <a:pPr algn="ctr"/>
            <a:endParaRPr lang="en-US" altLang="ko-KR" dirty="0">
              <a:solidFill>
                <a:srgbClr val="347B8C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347B8C"/>
                </a:solidFill>
              </a:rPr>
              <a:t>무수히 많은 컴퓨터에 분산 저장 되어있는 문서를 수집하여 검색 대상의 색인으로 포함시키는 기술</a:t>
            </a:r>
            <a:endParaRPr lang="en-US" altLang="ko-KR" sz="2000" b="1" dirty="0">
              <a:solidFill>
                <a:srgbClr val="347B8C"/>
              </a:solidFill>
            </a:endParaRPr>
          </a:p>
          <a:p>
            <a:pPr algn="r"/>
            <a:endParaRPr lang="en-US" altLang="ko-KR" sz="2000" b="1" i="1" dirty="0">
              <a:solidFill>
                <a:srgbClr val="347B8C"/>
              </a:solidFill>
            </a:endParaRPr>
          </a:p>
          <a:p>
            <a:pPr algn="r"/>
            <a:r>
              <a:rPr lang="en-US" altLang="ko-KR" sz="2000" b="1" i="1" dirty="0">
                <a:solidFill>
                  <a:srgbClr val="347B8C"/>
                </a:solidFill>
              </a:rPr>
              <a:t> </a:t>
            </a:r>
            <a:r>
              <a:rPr lang="en-US" altLang="ko-KR" b="1" i="1" dirty="0">
                <a:solidFill>
                  <a:srgbClr val="347B8C"/>
                </a:solidFill>
              </a:rPr>
              <a:t>- </a:t>
            </a:r>
            <a:r>
              <a:rPr lang="en-US" altLang="ko-KR" b="1" i="1" dirty="0">
                <a:solidFill>
                  <a:srgbClr val="347B8C"/>
                </a:solidFill>
                <a:hlinkClick r:id="rId2"/>
              </a:rPr>
              <a:t>http://4944.tistory.com/168</a:t>
            </a:r>
            <a:r>
              <a:rPr lang="en-US" altLang="ko-KR" b="1" i="1" dirty="0">
                <a:solidFill>
                  <a:srgbClr val="347B8C"/>
                </a:solidFill>
              </a:rPr>
              <a:t> </a:t>
            </a:r>
            <a:r>
              <a:rPr lang="en-US" altLang="ko-KR" b="1" i="1" u="sng" dirty="0">
                <a:solidFill>
                  <a:srgbClr val="347B8C"/>
                </a:solidFill>
              </a:rPr>
              <a:t>(by. </a:t>
            </a:r>
            <a:r>
              <a:rPr lang="ko-KR" altLang="en-US" b="1" i="1" dirty="0" err="1">
                <a:solidFill>
                  <a:srgbClr val="347B8C"/>
                </a:solidFill>
              </a:rPr>
              <a:t>만웅이의</a:t>
            </a:r>
            <a:r>
              <a:rPr lang="ko-KR" altLang="en-US" b="1" i="1" dirty="0">
                <a:solidFill>
                  <a:srgbClr val="347B8C"/>
                </a:solidFill>
              </a:rPr>
              <a:t> 꿀 정보</a:t>
            </a:r>
            <a:r>
              <a:rPr lang="en-US" altLang="ko-KR" b="1" i="1" dirty="0">
                <a:solidFill>
                  <a:srgbClr val="347B8C"/>
                </a:solidFill>
              </a:rPr>
              <a:t>)</a:t>
            </a:r>
            <a:endParaRPr lang="ko-KR" altLang="en-US" sz="2000" b="1" i="1" dirty="0">
              <a:solidFill>
                <a:srgbClr val="347B8C"/>
              </a:solidFill>
            </a:endParaRPr>
          </a:p>
        </p:txBody>
      </p:sp>
      <p:pic>
        <p:nvPicPr>
          <p:cNvPr id="3" name="그래픽 2" descr="전구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9608" y="675109"/>
            <a:ext cx="258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Crawling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이란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710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C3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86587" y="-1780413"/>
            <a:ext cx="10418826" cy="10418826"/>
            <a:chOff x="886587" y="-1780413"/>
            <a:chExt cx="10418826" cy="10418826"/>
          </a:xfrm>
        </p:grpSpPr>
        <p:pic>
          <p:nvPicPr>
            <p:cNvPr id="5" name="그래픽 4" descr="태블릿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6587" y="-1780413"/>
              <a:ext cx="10418826" cy="1041882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390776" y="1038225"/>
              <a:ext cx="7391400" cy="480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50134" y="2613392"/>
            <a:ext cx="609173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0000" b="1" cap="none" spc="0" dirty="0">
                <a:ln w="0"/>
                <a:solidFill>
                  <a:srgbClr val="85C3D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5746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29101" y="1681850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b="1" dirty="0">
                <a:solidFill>
                  <a:srgbClr val="347B8C"/>
                </a:solidFill>
                <a:latin typeface="Arial Black" panose="020B0A04020102020204" pitchFamily="34" charset="0"/>
              </a:rPr>
              <a:t>R</a:t>
            </a:r>
          </a:p>
          <a:p>
            <a:pPr algn="ctr"/>
            <a:endParaRPr lang="en-US" altLang="ko-KR" sz="2000" b="1" dirty="0">
              <a:solidFill>
                <a:srgbClr val="347B8C"/>
              </a:solidFill>
            </a:endParaRPr>
          </a:p>
          <a:p>
            <a:pPr algn="just"/>
            <a:r>
              <a:rPr lang="en-US" altLang="ko-KR" sz="2000" b="1" dirty="0">
                <a:solidFill>
                  <a:srgbClr val="347B8C"/>
                </a:solidFill>
              </a:rPr>
              <a:t>R</a:t>
            </a:r>
            <a:r>
              <a:rPr lang="ko-KR" altLang="en-US" sz="2000" b="1" dirty="0">
                <a:solidFill>
                  <a:srgbClr val="347B8C"/>
                </a:solidFill>
              </a:rPr>
              <a:t>은 오픈소스 프로그램으로 통계</a:t>
            </a:r>
            <a:r>
              <a:rPr lang="en-US" altLang="ko-KR" sz="2000" b="1" dirty="0">
                <a:solidFill>
                  <a:srgbClr val="347B8C"/>
                </a:solidFill>
              </a:rPr>
              <a:t>/</a:t>
            </a:r>
            <a:r>
              <a:rPr lang="ko-KR" altLang="en-US" sz="2000" b="1" dirty="0" err="1">
                <a:solidFill>
                  <a:srgbClr val="347B8C"/>
                </a:solidFill>
              </a:rPr>
              <a:t>데이터마이닝</a:t>
            </a:r>
            <a:r>
              <a:rPr lang="ko-KR" altLang="en-US" sz="2000" b="1" dirty="0">
                <a:solidFill>
                  <a:srgbClr val="347B8C"/>
                </a:solidFill>
              </a:rPr>
              <a:t> 또는 그래프를 위한 통계분석 프로그램입니다</a:t>
            </a:r>
            <a:r>
              <a:rPr lang="en-US" altLang="ko-KR" sz="2000" b="1" dirty="0">
                <a:solidFill>
                  <a:srgbClr val="347B8C"/>
                </a:solidFill>
              </a:rPr>
              <a:t>. </a:t>
            </a:r>
            <a:r>
              <a:rPr lang="ko-KR" altLang="en-US" sz="2000" b="1" dirty="0">
                <a:solidFill>
                  <a:srgbClr val="347B8C"/>
                </a:solidFill>
              </a:rPr>
              <a:t>주로 연구 및 산업별 응용프로그램이나 인공지능 등 다양한 분야에 사용되고 있으며 최근에는 기업들이 많이 사용하기 시작했습니다</a:t>
            </a:r>
            <a:r>
              <a:rPr lang="en-US" altLang="ko-KR" sz="2000" b="1" dirty="0">
                <a:solidFill>
                  <a:srgbClr val="347B8C"/>
                </a:solidFill>
              </a:rPr>
              <a:t>.</a:t>
            </a:r>
          </a:p>
          <a:p>
            <a:pPr algn="ctr"/>
            <a:endParaRPr lang="en-US" altLang="ko-KR" sz="2000" b="1" dirty="0">
              <a:solidFill>
                <a:srgbClr val="347B8C"/>
              </a:solidFill>
            </a:endParaRPr>
          </a:p>
          <a:p>
            <a:pPr marL="342900" indent="-342900" algn="r">
              <a:buFontTx/>
              <a:buChar char="-"/>
            </a:pPr>
            <a:r>
              <a:rPr lang="en-US" altLang="ko-KR" sz="2000" b="1" i="1" dirty="0">
                <a:solidFill>
                  <a:srgbClr val="347B8C"/>
                </a:solidFill>
                <a:hlinkClick r:id="rId2"/>
              </a:rPr>
              <a:t>http://aitwill.tistory.com/45</a:t>
            </a:r>
            <a:endParaRPr lang="ko-KR" altLang="en-US" sz="2000" b="1" i="1" dirty="0">
              <a:solidFill>
                <a:srgbClr val="347B8C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72542" y="297409"/>
            <a:ext cx="2932132" cy="1217066"/>
            <a:chOff x="372542" y="297409"/>
            <a:chExt cx="2932132" cy="1217066"/>
          </a:xfrm>
        </p:grpSpPr>
        <p:sp>
          <p:nvSpPr>
            <p:cNvPr id="13" name="순서도: 대체 처리 12"/>
            <p:cNvSpPr/>
            <p:nvPr/>
          </p:nvSpPr>
          <p:spPr>
            <a:xfrm>
              <a:off x="895351" y="448742"/>
              <a:ext cx="2409323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4" name="타원 13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pic>
        <p:nvPicPr>
          <p:cNvPr id="15" name="그래픽 14" descr="전구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89608" y="675109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R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이란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39272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4325917" cy="1217066"/>
            <a:chOff x="372542" y="297409"/>
            <a:chExt cx="4325917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0" y="448742"/>
              <a:ext cx="3803109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b="1" dirty="0">
                <a:solidFill>
                  <a:srgbClr val="347B8C"/>
                </a:solidFill>
                <a:latin typeface="Arial Black" panose="020B0A04020102020204" pitchFamily="34" charset="0"/>
              </a:rPr>
              <a:t> R Crawling</a:t>
            </a:r>
            <a:r>
              <a:rPr lang="en-US" altLang="ko-KR" sz="8000" b="1" dirty="0">
                <a:solidFill>
                  <a:srgbClr val="347B8C"/>
                </a:solidFill>
              </a:rPr>
              <a:t> </a:t>
            </a:r>
          </a:p>
          <a:p>
            <a:pPr algn="ctr"/>
            <a:endParaRPr lang="en-US" altLang="ko-KR" b="1" dirty="0">
              <a:solidFill>
                <a:srgbClr val="347B8C"/>
              </a:solidFill>
            </a:endParaRPr>
          </a:p>
          <a:p>
            <a:pPr algn="ctr"/>
            <a:endParaRPr lang="en-US" altLang="ko-KR" b="1" dirty="0">
              <a:solidFill>
                <a:srgbClr val="347B8C"/>
              </a:solidFill>
            </a:endParaRPr>
          </a:p>
          <a:p>
            <a:pPr algn="ctr"/>
            <a:endParaRPr lang="en-US" altLang="ko-KR" b="1" dirty="0">
              <a:solidFill>
                <a:srgbClr val="347B8C"/>
              </a:solidFill>
            </a:endParaRPr>
          </a:p>
          <a:p>
            <a:pPr algn="ctr"/>
            <a:r>
              <a:rPr lang="en-US" altLang="ko-KR" b="1" dirty="0">
                <a:solidFill>
                  <a:srgbClr val="347B8C"/>
                </a:solidFill>
              </a:rPr>
              <a:t>R</a:t>
            </a:r>
            <a:r>
              <a:rPr lang="ko-KR" altLang="en-US" b="1" dirty="0">
                <a:solidFill>
                  <a:srgbClr val="347B8C"/>
                </a:solidFill>
              </a:rPr>
              <a:t>안의 패키지를 이용하여 웹으로 부터 데이터를 </a:t>
            </a:r>
            <a:r>
              <a:rPr lang="ko-KR" altLang="en-US" b="1" dirty="0" err="1">
                <a:solidFill>
                  <a:srgbClr val="347B8C"/>
                </a:solidFill>
              </a:rPr>
              <a:t>스크래핑</a:t>
            </a:r>
            <a:r>
              <a:rPr lang="ko-KR" altLang="en-US" b="1" dirty="0">
                <a:solidFill>
                  <a:srgbClr val="347B8C"/>
                </a:solidFill>
              </a:rPr>
              <a:t> 한 후 </a:t>
            </a:r>
            <a:r>
              <a:rPr lang="en-US" altLang="ko-KR" b="1" dirty="0">
                <a:solidFill>
                  <a:srgbClr val="347B8C"/>
                </a:solidFill>
              </a:rPr>
              <a:t>R</a:t>
            </a:r>
            <a:r>
              <a:rPr lang="ko-KR" altLang="en-US" b="1" dirty="0">
                <a:solidFill>
                  <a:srgbClr val="347B8C"/>
                </a:solidFill>
              </a:rPr>
              <a:t>로 데이터를 분석하는 작업</a:t>
            </a:r>
          </a:p>
        </p:txBody>
      </p:sp>
      <p:pic>
        <p:nvPicPr>
          <p:cNvPr id="8" name="그래픽 7" descr="전구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9608" y="675109"/>
            <a:ext cx="2923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R Crawling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이란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53060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R-Studio </a:t>
            </a:r>
            <a:r>
              <a:rPr lang="ko-KR" altLang="en-US" dirty="0">
                <a:solidFill>
                  <a:srgbClr val="347B8C"/>
                </a:solidFill>
              </a:rPr>
              <a:t>설치 페이지 </a:t>
            </a:r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en-US" altLang="ko-KR" dirty="0">
                <a:solidFill>
                  <a:srgbClr val="347B8C"/>
                </a:solidFill>
                <a:hlinkClick r:id="rId2"/>
              </a:rPr>
              <a:t>https://www.rstudio.com/</a:t>
            </a:r>
            <a:endParaRPr lang="ko-KR" altLang="en-US" dirty="0">
              <a:solidFill>
                <a:srgbClr val="347B8C"/>
              </a:solidFill>
            </a:endParaRPr>
          </a:p>
        </p:txBody>
      </p:sp>
      <p:pic>
        <p:nvPicPr>
          <p:cNvPr id="3" name="그래픽 2" descr="다운로드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372542" y="2537393"/>
            <a:ext cx="7063888" cy="3836960"/>
            <a:chOff x="372542" y="2537393"/>
            <a:chExt cx="7063888" cy="383696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rcRect b="4559"/>
            <a:stretch/>
          </p:blipFill>
          <p:spPr>
            <a:xfrm>
              <a:off x="554364" y="2679689"/>
              <a:ext cx="6882066" cy="3694664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22" name="타원 21"/>
            <p:cNvSpPr/>
            <p:nvPr/>
          </p:nvSpPr>
          <p:spPr>
            <a:xfrm>
              <a:off x="372542" y="2537393"/>
              <a:ext cx="387795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7B8C"/>
                  </a:solidFill>
                </a:rPr>
                <a:t>1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178540" y="4527021"/>
            <a:ext cx="1277262" cy="1641265"/>
          </a:xfrm>
          <a:prstGeom prst="rect">
            <a:avLst/>
          </a:prstGeom>
          <a:noFill/>
          <a:ln w="19050" cap="flat">
            <a:solidFill>
              <a:srgbClr val="48A6B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890" y="1885416"/>
            <a:ext cx="3495675" cy="4543425"/>
          </a:xfrm>
          <a:prstGeom prst="rect">
            <a:avLst/>
          </a:prstGeom>
          <a:ln w="19050">
            <a:solidFill>
              <a:srgbClr val="48A6BC"/>
            </a:solidFill>
            <a:prstDash val="sysDash"/>
          </a:ln>
        </p:spPr>
      </p:pic>
      <p:sp>
        <p:nvSpPr>
          <p:cNvPr id="18" name="직사각형 17"/>
          <p:cNvSpPr/>
          <p:nvPr/>
        </p:nvSpPr>
        <p:spPr>
          <a:xfrm>
            <a:off x="8531870" y="5690681"/>
            <a:ext cx="1277262" cy="30155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9035821" y="5912789"/>
            <a:ext cx="873323" cy="461564"/>
            <a:chOff x="8613130" y="5922337"/>
            <a:chExt cx="873323" cy="461564"/>
          </a:xfrm>
        </p:grpSpPr>
        <p:sp>
          <p:nvSpPr>
            <p:cNvPr id="19" name="TextBox 18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026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직선 연결선 12"/>
          <p:cNvCxnSpPr>
            <a:cxnSpLocks/>
            <a:stCxn id="9" idx="3"/>
            <a:endCxn id="16" idx="1"/>
          </p:cNvCxnSpPr>
          <p:nvPr/>
        </p:nvCxnSpPr>
        <p:spPr>
          <a:xfrm flipV="1">
            <a:off x="3455802" y="4157129"/>
            <a:ext cx="4552088" cy="1190525"/>
          </a:xfrm>
          <a:prstGeom prst="line">
            <a:avLst/>
          </a:prstGeom>
          <a:ln w="19050">
            <a:solidFill>
              <a:srgbClr val="48A6B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567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    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65800" y="2598408"/>
            <a:ext cx="5304095" cy="2882765"/>
            <a:chOff x="372542" y="2537393"/>
            <a:chExt cx="7059751" cy="383696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00" y="2679689"/>
              <a:ext cx="6873793" cy="3694664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13" name="타원 12"/>
            <p:cNvSpPr/>
            <p:nvPr/>
          </p:nvSpPr>
          <p:spPr>
            <a:xfrm>
              <a:off x="372542" y="2537393"/>
              <a:ext cx="387795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7B8C"/>
                  </a:solidFill>
                </a:rPr>
                <a:t>2</a:t>
              </a:r>
            </a:p>
          </p:txBody>
        </p:sp>
      </p:grpSp>
      <p:pic>
        <p:nvPicPr>
          <p:cNvPr id="14" name="그래픽 13" descr="다운로드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sp>
        <p:nvSpPr>
          <p:cNvPr id="16" name="직사각형 15"/>
          <p:cNvSpPr/>
          <p:nvPr/>
        </p:nvSpPr>
        <p:spPr>
          <a:xfrm>
            <a:off x="2220807" y="3834534"/>
            <a:ext cx="505838" cy="1601419"/>
          </a:xfrm>
          <a:prstGeom prst="rect">
            <a:avLst/>
          </a:prstGeom>
          <a:noFill/>
          <a:ln w="19050" cap="flat">
            <a:solidFill>
              <a:srgbClr val="48A6B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>
            <a:cxnSpLocks/>
            <a:stCxn id="16" idx="3"/>
            <a:endCxn id="24" idx="1"/>
          </p:cNvCxnSpPr>
          <p:nvPr/>
        </p:nvCxnSpPr>
        <p:spPr>
          <a:xfrm flipV="1">
            <a:off x="2726645" y="4137257"/>
            <a:ext cx="1498230" cy="497987"/>
          </a:xfrm>
          <a:prstGeom prst="line">
            <a:avLst/>
          </a:prstGeom>
          <a:ln w="19050">
            <a:solidFill>
              <a:srgbClr val="48A6B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875" y="1752070"/>
            <a:ext cx="2786659" cy="4770373"/>
          </a:xfrm>
          <a:prstGeom prst="rect">
            <a:avLst/>
          </a:prstGeom>
          <a:ln w="19050">
            <a:solidFill>
              <a:srgbClr val="48A6BC"/>
            </a:solidFill>
            <a:prstDash val="sysDash"/>
          </a:ln>
        </p:spPr>
      </p:pic>
      <p:sp>
        <p:nvSpPr>
          <p:cNvPr id="26" name="직사각형 25"/>
          <p:cNvSpPr/>
          <p:nvPr/>
        </p:nvSpPr>
        <p:spPr>
          <a:xfrm>
            <a:off x="5652613" y="5763270"/>
            <a:ext cx="1220792" cy="38534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6086475" y="6069164"/>
            <a:ext cx="873323" cy="461564"/>
            <a:chOff x="8613130" y="5922337"/>
            <a:chExt cx="873323" cy="461564"/>
          </a:xfrm>
        </p:grpSpPr>
        <p:sp>
          <p:nvSpPr>
            <p:cNvPr id="28" name="TextBox 27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9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7245909" y="1752070"/>
            <a:ext cx="4353155" cy="1585976"/>
            <a:chOff x="702026" y="2537674"/>
            <a:chExt cx="6373454" cy="2110933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709"/>
            <a:stretch/>
          </p:blipFill>
          <p:spPr>
            <a:xfrm>
              <a:off x="915313" y="2679691"/>
              <a:ext cx="6160167" cy="1968916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36" name="타원 35"/>
            <p:cNvSpPr/>
            <p:nvPr/>
          </p:nvSpPr>
          <p:spPr>
            <a:xfrm>
              <a:off x="702026" y="2537674"/>
              <a:ext cx="426574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347B8C"/>
                  </a:solidFill>
                </a:rPr>
                <a:t>3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9683116" y="2130499"/>
            <a:ext cx="241527" cy="16342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9683116" y="2256102"/>
            <a:ext cx="873323" cy="461564"/>
            <a:chOff x="8613130" y="5922337"/>
            <a:chExt cx="873323" cy="461564"/>
          </a:xfrm>
        </p:grpSpPr>
        <p:sp>
          <p:nvSpPr>
            <p:cNvPr id="39" name="TextBox 38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40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7258371" y="3827610"/>
            <a:ext cx="4383550" cy="2381338"/>
            <a:chOff x="372542" y="2537393"/>
            <a:chExt cx="7059751" cy="3835169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00" y="2681479"/>
              <a:ext cx="6873793" cy="3691083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43" name="타원 42"/>
            <p:cNvSpPr/>
            <p:nvPr/>
          </p:nvSpPr>
          <p:spPr>
            <a:xfrm>
              <a:off x="372542" y="2537393"/>
              <a:ext cx="387795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347B8C"/>
                  </a:solidFill>
                </a:rPr>
                <a:t>4</a:t>
              </a: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8621106" y="4603741"/>
            <a:ext cx="758017" cy="111620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8809793" y="4659551"/>
            <a:ext cx="873323" cy="461564"/>
            <a:chOff x="8613130" y="5922337"/>
            <a:chExt cx="873323" cy="461564"/>
          </a:xfrm>
        </p:grpSpPr>
        <p:sp>
          <p:nvSpPr>
            <p:cNvPr id="46" name="TextBox 45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47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630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다운로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30986" y="1811884"/>
            <a:ext cx="5304095" cy="2754311"/>
            <a:chOff x="372542" y="2537393"/>
            <a:chExt cx="7059751" cy="366598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00" y="2850661"/>
              <a:ext cx="6873793" cy="3352720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14" name="타원 13"/>
            <p:cNvSpPr/>
            <p:nvPr/>
          </p:nvSpPr>
          <p:spPr>
            <a:xfrm>
              <a:off x="372542" y="2537393"/>
              <a:ext cx="387795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7B8C"/>
                  </a:solidFill>
                </a:rPr>
                <a:t>5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382920" y="2444202"/>
            <a:ext cx="758017" cy="111620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600791" y="2500012"/>
            <a:ext cx="873323" cy="461564"/>
            <a:chOff x="8613130" y="5922337"/>
            <a:chExt cx="873323" cy="461564"/>
          </a:xfrm>
        </p:grpSpPr>
        <p:sp>
          <p:nvSpPr>
            <p:cNvPr id="17" name="TextBox 16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8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1033032" y="3482258"/>
            <a:ext cx="5304095" cy="2752309"/>
            <a:chOff x="372542" y="2537393"/>
            <a:chExt cx="7059751" cy="366332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00" y="2853324"/>
              <a:ext cx="6873793" cy="3347393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21" name="타원 20"/>
            <p:cNvSpPr/>
            <p:nvPr/>
          </p:nvSpPr>
          <p:spPr>
            <a:xfrm>
              <a:off x="372542" y="2537393"/>
              <a:ext cx="387795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7B8C"/>
                  </a:solidFill>
                </a:rPr>
                <a:t>6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243847" y="4063623"/>
            <a:ext cx="1008921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616228" y="4125294"/>
            <a:ext cx="873323" cy="461564"/>
            <a:chOff x="8613130" y="5922337"/>
            <a:chExt cx="873323" cy="461564"/>
          </a:xfrm>
        </p:grpSpPr>
        <p:sp>
          <p:nvSpPr>
            <p:cNvPr id="24" name="TextBox 23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5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7229976" y="2449098"/>
            <a:ext cx="1056939" cy="1488703"/>
            <a:chOff x="6861377" y="1933243"/>
            <a:chExt cx="1056939" cy="148870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7"/>
            <a:srcRect r="13811"/>
            <a:stretch/>
          </p:blipFill>
          <p:spPr>
            <a:xfrm>
              <a:off x="7007056" y="2078921"/>
              <a:ext cx="911260" cy="1343025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27" name="타원 26"/>
            <p:cNvSpPr/>
            <p:nvPr/>
          </p:nvSpPr>
          <p:spPr>
            <a:xfrm>
              <a:off x="6861377" y="1933243"/>
              <a:ext cx="291356" cy="29135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7B8C"/>
                  </a:solidFill>
                </a:rPr>
                <a:t>7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032441" y="3105574"/>
            <a:ext cx="1799557" cy="437820"/>
            <a:chOff x="8589386" y="5946081"/>
            <a:chExt cx="1799557" cy="437820"/>
          </a:xfrm>
        </p:grpSpPr>
        <p:sp>
          <p:nvSpPr>
            <p:cNvPr id="29" name="TextBox 28"/>
            <p:cNvSpPr txBox="1"/>
            <p:nvPr/>
          </p:nvSpPr>
          <p:spPr>
            <a:xfrm>
              <a:off x="8854549" y="6014569"/>
              <a:ext cx="15343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Double click!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0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735320"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1285" y="3773614"/>
            <a:ext cx="3362325" cy="1838325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31" name="타원 30"/>
          <p:cNvSpPr/>
          <p:nvPr/>
        </p:nvSpPr>
        <p:spPr>
          <a:xfrm>
            <a:off x="7685607" y="3642666"/>
            <a:ext cx="291356" cy="291356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47B8C"/>
                </a:solidFill>
              </a:rPr>
              <a:t>8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9619092" y="5303818"/>
            <a:ext cx="873323" cy="461564"/>
            <a:chOff x="8613130" y="5922337"/>
            <a:chExt cx="873323" cy="461564"/>
          </a:xfrm>
        </p:grpSpPr>
        <p:sp>
          <p:nvSpPr>
            <p:cNvPr id="33" name="TextBox 32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4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5642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47" y="1902245"/>
            <a:ext cx="2581665" cy="2119541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pic>
        <p:nvPicPr>
          <p:cNvPr id="9" name="그래픽 8" descr="다운로드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sp>
        <p:nvSpPr>
          <p:cNvPr id="13" name="타원 12"/>
          <p:cNvSpPr/>
          <p:nvPr/>
        </p:nvSpPr>
        <p:spPr>
          <a:xfrm>
            <a:off x="458113" y="1762687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47B8C"/>
                </a:solidFill>
              </a:rPr>
              <a:t>9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377458" y="3888959"/>
            <a:ext cx="793930" cy="419604"/>
            <a:chOff x="8613130" y="5922337"/>
            <a:chExt cx="873323" cy="461564"/>
          </a:xfrm>
        </p:grpSpPr>
        <p:sp>
          <p:nvSpPr>
            <p:cNvPr id="15" name="TextBox 14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6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851" y="1895121"/>
            <a:ext cx="2581665" cy="211669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20" name="타원 19"/>
          <p:cNvSpPr/>
          <p:nvPr/>
        </p:nvSpPr>
        <p:spPr>
          <a:xfrm>
            <a:off x="3307417" y="1762687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srgbClr val="347B8C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219725" y="3879896"/>
            <a:ext cx="793930" cy="419604"/>
            <a:chOff x="8613130" y="5922337"/>
            <a:chExt cx="873323" cy="461564"/>
          </a:xfrm>
        </p:grpSpPr>
        <p:sp>
          <p:nvSpPr>
            <p:cNvPr id="22" name="TextBox 21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3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86" y="1906688"/>
            <a:ext cx="2581665" cy="211509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34" name="타원 33"/>
          <p:cNvSpPr/>
          <p:nvPr/>
        </p:nvSpPr>
        <p:spPr>
          <a:xfrm>
            <a:off x="6149182" y="1780434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065421" y="3888959"/>
            <a:ext cx="793930" cy="419604"/>
            <a:chOff x="8613130" y="5922337"/>
            <a:chExt cx="873323" cy="461564"/>
          </a:xfrm>
        </p:grpSpPr>
        <p:sp>
          <p:nvSpPr>
            <p:cNvPr id="36" name="TextBox 35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7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3261552" y="1754606"/>
            <a:ext cx="322349" cy="25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10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16511" y="1776336"/>
            <a:ext cx="322349" cy="25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11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521" y="1923614"/>
            <a:ext cx="2581665" cy="2108654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45" name="타원 44"/>
          <p:cNvSpPr/>
          <p:nvPr/>
        </p:nvSpPr>
        <p:spPr>
          <a:xfrm>
            <a:off x="8987017" y="1794138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938229" y="179413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12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8" y="4312006"/>
            <a:ext cx="2581665" cy="210176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51" name="타원 50"/>
          <p:cNvSpPr/>
          <p:nvPr/>
        </p:nvSpPr>
        <p:spPr>
          <a:xfrm>
            <a:off x="422094" y="4179087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2338332" y="6276960"/>
            <a:ext cx="848879" cy="335757"/>
            <a:chOff x="8613130" y="5910614"/>
            <a:chExt cx="933767" cy="369332"/>
          </a:xfrm>
        </p:grpSpPr>
        <p:sp>
          <p:nvSpPr>
            <p:cNvPr id="53" name="TextBox 52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54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TextBox 54"/>
          <p:cNvSpPr txBox="1"/>
          <p:nvPr/>
        </p:nvSpPr>
        <p:spPr>
          <a:xfrm>
            <a:off x="373306" y="417908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13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79" y="4296071"/>
            <a:ext cx="2560977" cy="210176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57" name="타원 56"/>
          <p:cNvSpPr/>
          <p:nvPr/>
        </p:nvSpPr>
        <p:spPr>
          <a:xfrm>
            <a:off x="3324031" y="4163152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5240269" y="6261025"/>
            <a:ext cx="848879" cy="335757"/>
            <a:chOff x="8613130" y="5910614"/>
            <a:chExt cx="933767" cy="369332"/>
          </a:xfrm>
        </p:grpSpPr>
        <p:sp>
          <p:nvSpPr>
            <p:cNvPr id="59" name="TextBox 58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60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TextBox 60"/>
          <p:cNvSpPr txBox="1"/>
          <p:nvPr/>
        </p:nvSpPr>
        <p:spPr>
          <a:xfrm>
            <a:off x="3275243" y="416315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14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70" y="4296071"/>
            <a:ext cx="2560015" cy="210176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63" name="타원 62"/>
          <p:cNvSpPr/>
          <p:nvPr/>
        </p:nvSpPr>
        <p:spPr>
          <a:xfrm>
            <a:off x="6162641" y="4163152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8078879" y="6261025"/>
            <a:ext cx="848879" cy="335757"/>
            <a:chOff x="8613130" y="5910614"/>
            <a:chExt cx="933767" cy="369332"/>
          </a:xfrm>
        </p:grpSpPr>
        <p:sp>
          <p:nvSpPr>
            <p:cNvPr id="65" name="TextBox 64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66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/>
          <p:cNvSpPr txBox="1"/>
          <p:nvPr/>
        </p:nvSpPr>
        <p:spPr>
          <a:xfrm>
            <a:off x="6113853" y="416315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15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733" y="4283395"/>
            <a:ext cx="2548393" cy="210176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69" name="타원 68"/>
          <p:cNvSpPr/>
          <p:nvPr/>
        </p:nvSpPr>
        <p:spPr>
          <a:xfrm>
            <a:off x="8963593" y="4150476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10879831" y="6248349"/>
            <a:ext cx="848879" cy="335757"/>
            <a:chOff x="8613130" y="5910614"/>
            <a:chExt cx="933767" cy="369332"/>
          </a:xfrm>
        </p:grpSpPr>
        <p:sp>
          <p:nvSpPr>
            <p:cNvPr id="71" name="TextBox 70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72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3" name="TextBox 72"/>
          <p:cNvSpPr txBox="1"/>
          <p:nvPr/>
        </p:nvSpPr>
        <p:spPr>
          <a:xfrm>
            <a:off x="8914805" y="4150476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16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10903256" y="3902663"/>
            <a:ext cx="793930" cy="419604"/>
            <a:chOff x="8613130" y="5922337"/>
            <a:chExt cx="873323" cy="461564"/>
          </a:xfrm>
        </p:grpSpPr>
        <p:sp>
          <p:nvSpPr>
            <p:cNvPr id="47" name="TextBox 46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48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1717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896</Words>
  <Application>Microsoft Office PowerPoint</Application>
  <PresentationFormat>와이드스크린</PresentationFormat>
  <Paragraphs>336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Arial</vt:lpstr>
      <vt:lpstr>Arial Black</vt:lpstr>
      <vt:lpstr>Bauhaus 93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임동욱</dc:creator>
  <cp:lastModifiedBy>동욱 임</cp:lastModifiedBy>
  <cp:revision>53</cp:revision>
  <dcterms:created xsi:type="dcterms:W3CDTF">2017-05-20T06:44:26Z</dcterms:created>
  <dcterms:modified xsi:type="dcterms:W3CDTF">2017-05-24T04:48:08Z</dcterms:modified>
</cp:coreProperties>
</file>